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Robot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20" Type="http://schemas.openxmlformats.org/officeDocument/2006/relationships/slide" Target="slides/slide15.xml"/><Relationship Id="rId42" Type="http://schemas.openxmlformats.org/officeDocument/2006/relationships/font" Target="fonts/Roboto-italic.fntdata"/><Relationship Id="rId41" Type="http://schemas.openxmlformats.org/officeDocument/2006/relationships/font" Target="fonts/Roboto-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Roboto-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ae7a4a818d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ae7a4a818d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ae7a4a818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ae7a4a818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a0b803188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a0b803188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a0b803188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a0b803188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a0b803188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a0b803188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a0b803188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a0b803188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a0b803188f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a0b803188f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c4cf744cd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c4cf744cd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a0b803188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a0b803188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c29f8427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c29f8427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90bf26de2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90bf26de2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ae7a4a818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ae7a4a818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ae7a4a818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ae7a4a818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a0b803188f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a0b803188f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a0b803188f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a0b803188f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c29f8427d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c29f8427d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d54288ee7e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d54288ee7e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d54288ee7e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d54288ee7e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d54288ee7e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d54288ee7e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d54288ee7e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d54288ee7e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d54288ee7e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d54288ee7e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a0b80318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a0b80318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d54288ee7e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d54288ee7e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d54288ee7e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d54288ee7e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d54288ee7e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d54288ee7e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d54288ee7e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d54288ee7e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94e21bfc1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94e21bfc1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ae7a4a818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ae7a4a818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ae7a4a818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ae7a4a818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ae7a4a818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ae7a4a818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ae7a4a818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ae7a4a818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ae7a4a818d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ae7a4a818d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ae7a4a818d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ae7a4a818d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21.png"/><Relationship Id="rId5" Type="http://schemas.openxmlformats.org/officeDocument/2006/relationships/image" Target="../media/image20.png"/><Relationship Id="rId6"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6.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7.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4.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7.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9.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6.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0.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title"/>
          </p:nvPr>
        </p:nvSpPr>
        <p:spPr>
          <a:xfrm>
            <a:off x="311700" y="557325"/>
            <a:ext cx="8520600" cy="120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100"/>
              <a:t>Channel Estimation Using Deep learning </a:t>
            </a:r>
            <a:r>
              <a:rPr lang="en-GB" sz="3100"/>
              <a:t>in Underwater Acoustic</a:t>
            </a:r>
            <a:r>
              <a:rPr lang="en-GB" sz="3100"/>
              <a:t> Communication </a:t>
            </a:r>
            <a:r>
              <a:rPr lang="en-GB" sz="3100"/>
              <a:t>Systems</a:t>
            </a:r>
            <a:br>
              <a:rPr lang="en-GB" sz="3000"/>
            </a:br>
            <a:endParaRPr sz="3000"/>
          </a:p>
        </p:txBody>
      </p:sp>
      <p:sp>
        <p:nvSpPr>
          <p:cNvPr id="55" name="Google Shape;55;p13"/>
          <p:cNvSpPr txBox="1"/>
          <p:nvPr>
            <p:ph idx="1" type="body"/>
          </p:nvPr>
        </p:nvSpPr>
        <p:spPr>
          <a:xfrm>
            <a:off x="413125" y="2438775"/>
            <a:ext cx="3999900" cy="14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Members</a:t>
            </a:r>
            <a:endParaRPr b="1"/>
          </a:p>
          <a:p>
            <a:pPr indent="0" lvl="0" marL="0" rtl="0" algn="l">
              <a:spcBef>
                <a:spcPts val="1600"/>
              </a:spcBef>
              <a:spcAft>
                <a:spcPts val="0"/>
              </a:spcAft>
              <a:buClr>
                <a:schemeClr val="dk1"/>
              </a:buClr>
              <a:buSzPts val="1100"/>
              <a:buFont typeface="Arial"/>
              <a:buNone/>
            </a:pPr>
            <a:r>
              <a:rPr lang="en-GB"/>
              <a:t>Abhiram                       17EC117</a:t>
            </a:r>
            <a:endParaRPr/>
          </a:p>
          <a:p>
            <a:pPr indent="0" lvl="0" marL="0" rtl="0" algn="l">
              <a:spcBef>
                <a:spcPts val="0"/>
              </a:spcBef>
              <a:spcAft>
                <a:spcPts val="0"/>
              </a:spcAft>
              <a:buNone/>
            </a:pPr>
            <a:r>
              <a:rPr lang="en-GB"/>
              <a:t>Ajay Bingi                    17EC210</a:t>
            </a:r>
            <a:endParaRPr/>
          </a:p>
          <a:p>
            <a:pPr indent="0" lvl="0" marL="0" rtl="0" algn="l">
              <a:spcBef>
                <a:spcPts val="0"/>
              </a:spcBef>
              <a:spcAft>
                <a:spcPts val="0"/>
              </a:spcAft>
              <a:buNone/>
            </a:pPr>
            <a:r>
              <a:rPr lang="en-GB"/>
              <a:t>Sunnyhith Yadlapalli    17EC154</a:t>
            </a:r>
            <a:endParaRPr/>
          </a:p>
          <a:p>
            <a:pPr indent="0" lvl="0" marL="0" rtl="0" algn="l">
              <a:lnSpc>
                <a:spcPct val="100000"/>
              </a:lnSpc>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56" name="Google Shape;56;p13"/>
          <p:cNvSpPr txBox="1"/>
          <p:nvPr>
            <p:ph idx="2" type="body"/>
          </p:nvPr>
        </p:nvSpPr>
        <p:spPr>
          <a:xfrm>
            <a:off x="4832400" y="2438775"/>
            <a:ext cx="3999900" cy="21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Under the guidance of</a:t>
            </a:r>
            <a:endParaRPr b="1"/>
          </a:p>
          <a:p>
            <a:pPr indent="0" lvl="0" marL="0" rtl="0" algn="l">
              <a:spcBef>
                <a:spcPts val="1600"/>
              </a:spcBef>
              <a:spcAft>
                <a:spcPts val="0"/>
              </a:spcAft>
              <a:buNone/>
            </a:pPr>
            <a:r>
              <a:rPr lang="en-GB"/>
              <a:t>B Nagavel  Assistant Professor,Nitk</a:t>
            </a:r>
            <a:endParaRPr/>
          </a:p>
          <a:p>
            <a:pPr indent="0" lvl="0" marL="0" rtl="0" algn="l">
              <a:spcBef>
                <a:spcPts val="1600"/>
              </a:spcBef>
              <a:spcAft>
                <a:spcPts val="0"/>
              </a:spcAft>
              <a:buNone/>
            </a:pPr>
            <a:r>
              <a:t/>
            </a:r>
            <a:endParaRPr b="1"/>
          </a:p>
          <a:p>
            <a:pPr indent="0" lvl="0" marL="0" rtl="0" algn="l">
              <a:spcBef>
                <a:spcPts val="1600"/>
              </a:spcBef>
              <a:spcAft>
                <a:spcPts val="160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2"/>
          <p:cNvSpPr txBox="1"/>
          <p:nvPr>
            <p:ph idx="1" type="body"/>
          </p:nvPr>
        </p:nvSpPr>
        <p:spPr>
          <a:xfrm>
            <a:off x="74825" y="56100"/>
            <a:ext cx="9069300" cy="508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GB"/>
              <a:t>   </a:t>
            </a:r>
            <a:r>
              <a:rPr lang="en-GB"/>
              <a:t>Impulse Response Showing Arrival time        Impulse Response in Frequency domain</a:t>
            </a:r>
            <a:endParaRPr/>
          </a:p>
        </p:txBody>
      </p:sp>
      <p:pic>
        <p:nvPicPr>
          <p:cNvPr id="112" name="Google Shape;112;p22"/>
          <p:cNvPicPr preferRelativeResize="0"/>
          <p:nvPr/>
        </p:nvPicPr>
        <p:blipFill>
          <a:blip r:embed="rId3">
            <a:alphaModFix/>
          </a:blip>
          <a:stretch>
            <a:fillRect/>
          </a:stretch>
        </p:blipFill>
        <p:spPr>
          <a:xfrm>
            <a:off x="251650" y="1577800"/>
            <a:ext cx="4161364" cy="2273575"/>
          </a:xfrm>
          <a:prstGeom prst="rect">
            <a:avLst/>
          </a:prstGeom>
          <a:noFill/>
          <a:ln>
            <a:noFill/>
          </a:ln>
        </p:spPr>
      </p:pic>
      <p:pic>
        <p:nvPicPr>
          <p:cNvPr id="113" name="Google Shape;113;p22"/>
          <p:cNvPicPr preferRelativeResize="0"/>
          <p:nvPr/>
        </p:nvPicPr>
        <p:blipFill>
          <a:blip r:embed="rId4">
            <a:alphaModFix/>
          </a:blip>
          <a:stretch>
            <a:fillRect/>
          </a:stretch>
        </p:blipFill>
        <p:spPr>
          <a:xfrm>
            <a:off x="5052599" y="1577800"/>
            <a:ext cx="3602001" cy="2273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Block diagram of UWA-OFDM system model.</a:t>
            </a:r>
            <a:endParaRPr/>
          </a:p>
        </p:txBody>
      </p:sp>
      <p:sp>
        <p:nvSpPr>
          <p:cNvPr id="119" name="Google Shape;119;p23"/>
          <p:cNvSpPr txBox="1"/>
          <p:nvPr>
            <p:ph idx="1" type="body"/>
          </p:nvPr>
        </p:nvSpPr>
        <p:spPr>
          <a:xfrm>
            <a:off x="311700" y="1152475"/>
            <a:ext cx="8520600" cy="373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0" name="Google Shape;120;p23"/>
          <p:cNvPicPr preferRelativeResize="0"/>
          <p:nvPr/>
        </p:nvPicPr>
        <p:blipFill>
          <a:blip r:embed="rId3">
            <a:alphaModFix/>
          </a:blip>
          <a:stretch>
            <a:fillRect/>
          </a:stretch>
        </p:blipFill>
        <p:spPr>
          <a:xfrm>
            <a:off x="914375" y="1532325"/>
            <a:ext cx="7562000" cy="3020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457200" rtl="0" algn="l">
              <a:spcBef>
                <a:spcPts val="1600"/>
              </a:spcBef>
              <a:spcAft>
                <a:spcPts val="1600"/>
              </a:spcAft>
              <a:buNone/>
            </a:pPr>
            <a:r>
              <a:t/>
            </a:r>
            <a:endParaRPr/>
          </a:p>
        </p:txBody>
      </p:sp>
      <p:pic>
        <p:nvPicPr>
          <p:cNvPr id="126" name="Google Shape;126;p24"/>
          <p:cNvPicPr preferRelativeResize="0"/>
          <p:nvPr/>
        </p:nvPicPr>
        <p:blipFill>
          <a:blip r:embed="rId3">
            <a:alphaModFix/>
          </a:blip>
          <a:stretch>
            <a:fillRect/>
          </a:stretch>
        </p:blipFill>
        <p:spPr>
          <a:xfrm>
            <a:off x="1748725" y="304650"/>
            <a:ext cx="4075375" cy="1116850"/>
          </a:xfrm>
          <a:prstGeom prst="rect">
            <a:avLst/>
          </a:prstGeom>
          <a:noFill/>
          <a:ln>
            <a:noFill/>
          </a:ln>
        </p:spPr>
      </p:pic>
      <p:sp>
        <p:nvSpPr>
          <p:cNvPr id="127" name="Google Shape;127;p24"/>
          <p:cNvSpPr txBox="1"/>
          <p:nvPr>
            <p:ph idx="4294967295" type="subTitle"/>
          </p:nvPr>
        </p:nvSpPr>
        <p:spPr>
          <a:xfrm>
            <a:off x="311700" y="1437175"/>
            <a:ext cx="86973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GB" sz="1600"/>
              <a:t>the binary data sequence is firstly encoded and mapped with QAM modulation schemes</a:t>
            </a:r>
            <a:endParaRPr sz="16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GB"/>
              <a:t>The modulated signal is converted from serial to parallel ones</a:t>
            </a:r>
            <a:endParaRPr/>
          </a:p>
          <a:p>
            <a:pPr indent="-342900" lvl="0" marL="457200" rtl="0" algn="l">
              <a:spcBef>
                <a:spcPts val="0"/>
              </a:spcBef>
              <a:spcAft>
                <a:spcPts val="0"/>
              </a:spcAft>
              <a:buSzPts val="1800"/>
              <a:buChar char="●"/>
            </a:pPr>
            <a:r>
              <a:rPr lang="en-GB"/>
              <a:t>the pilot tones are inserted to estimate the CIR of the channel model.</a:t>
            </a:r>
            <a:endParaRPr/>
          </a:p>
        </p:txBody>
      </p:sp>
      <p:pic>
        <p:nvPicPr>
          <p:cNvPr id="128" name="Google Shape;128;p24"/>
          <p:cNvPicPr preferRelativeResize="0"/>
          <p:nvPr/>
        </p:nvPicPr>
        <p:blipFill>
          <a:blip r:embed="rId4">
            <a:alphaModFix/>
          </a:blip>
          <a:stretch>
            <a:fillRect/>
          </a:stretch>
        </p:blipFill>
        <p:spPr>
          <a:xfrm>
            <a:off x="2546287" y="2220850"/>
            <a:ext cx="2835750" cy="952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5"/>
          <p:cNvSpPr txBox="1"/>
          <p:nvPr>
            <p:ph idx="1" type="body"/>
          </p:nvPr>
        </p:nvSpPr>
        <p:spPr>
          <a:xfrm>
            <a:off x="311700" y="2506275"/>
            <a:ext cx="4092900" cy="2062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P</a:t>
            </a:r>
            <a:r>
              <a:rPr lang="en-GB"/>
              <a:t>arallel subcarriers are converted to a serial bitstream  and the cyclic prefix samples are inserted as guard intervals to alleviate the ISI</a:t>
            </a:r>
            <a:endParaRPr/>
          </a:p>
          <a:p>
            <a:pPr indent="-317500" lvl="0" marL="457200" rtl="0" algn="l">
              <a:spcBef>
                <a:spcPts val="0"/>
              </a:spcBef>
              <a:spcAft>
                <a:spcPts val="0"/>
              </a:spcAft>
              <a:buSzPts val="1400"/>
              <a:buChar char="●"/>
            </a:pPr>
            <a:r>
              <a:rPr lang="en-GB"/>
              <a:t>So the time-domain transmitted signal  including cyclic prefix can be represented as follows:</a:t>
            </a:r>
            <a:endParaRPr/>
          </a:p>
          <a:p>
            <a:pPr indent="0" lvl="0" marL="45720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pic>
        <p:nvPicPr>
          <p:cNvPr id="134" name="Google Shape;134;p25"/>
          <p:cNvPicPr preferRelativeResize="0"/>
          <p:nvPr/>
        </p:nvPicPr>
        <p:blipFill>
          <a:blip r:embed="rId3">
            <a:alphaModFix/>
          </a:blip>
          <a:stretch>
            <a:fillRect/>
          </a:stretch>
        </p:blipFill>
        <p:spPr>
          <a:xfrm>
            <a:off x="1255250" y="599500"/>
            <a:ext cx="1466125" cy="1205475"/>
          </a:xfrm>
          <a:prstGeom prst="rect">
            <a:avLst/>
          </a:prstGeom>
          <a:noFill/>
          <a:ln>
            <a:noFill/>
          </a:ln>
        </p:spPr>
      </p:pic>
      <p:pic>
        <p:nvPicPr>
          <p:cNvPr id="135" name="Google Shape;135;p25"/>
          <p:cNvPicPr preferRelativeResize="0"/>
          <p:nvPr/>
        </p:nvPicPr>
        <p:blipFill>
          <a:blip r:embed="rId4">
            <a:alphaModFix/>
          </a:blip>
          <a:stretch>
            <a:fillRect/>
          </a:stretch>
        </p:blipFill>
        <p:spPr>
          <a:xfrm>
            <a:off x="4071475" y="1804975"/>
            <a:ext cx="3373201" cy="798188"/>
          </a:xfrm>
          <a:prstGeom prst="rect">
            <a:avLst/>
          </a:prstGeom>
          <a:noFill/>
          <a:ln>
            <a:noFill/>
          </a:ln>
        </p:spPr>
      </p:pic>
      <p:sp>
        <p:nvSpPr>
          <p:cNvPr id="136" name="Google Shape;136;p25"/>
          <p:cNvSpPr txBox="1"/>
          <p:nvPr>
            <p:ph idx="2" type="body"/>
          </p:nvPr>
        </p:nvSpPr>
        <p:spPr>
          <a:xfrm>
            <a:off x="3263775" y="436075"/>
            <a:ext cx="5493600" cy="1368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In the UWA-OFDM system, the parallel data are transformed by inverse fast Fourier transform (IFFT) with N orthogonal narrowband subcarriers</a:t>
            </a:r>
            <a:endParaRPr/>
          </a:p>
          <a:p>
            <a:pPr indent="-317500" lvl="0" marL="457200" rtl="0" algn="l">
              <a:spcBef>
                <a:spcPts val="0"/>
              </a:spcBef>
              <a:spcAft>
                <a:spcPts val="0"/>
              </a:spcAft>
              <a:buSzPts val="1400"/>
              <a:buChar char="●"/>
            </a:pPr>
            <a:r>
              <a:rPr lang="en-GB"/>
              <a:t>The time domain signal x(n) is obtained from the frequency domain signals X(k) as follows:</a:t>
            </a:r>
            <a:endParaRPr/>
          </a:p>
        </p:txBody>
      </p:sp>
      <p:pic>
        <p:nvPicPr>
          <p:cNvPr id="137" name="Google Shape;137;p25"/>
          <p:cNvPicPr preferRelativeResize="0"/>
          <p:nvPr/>
        </p:nvPicPr>
        <p:blipFill>
          <a:blip r:embed="rId5">
            <a:alphaModFix/>
          </a:blip>
          <a:stretch>
            <a:fillRect/>
          </a:stretch>
        </p:blipFill>
        <p:spPr>
          <a:xfrm>
            <a:off x="785550" y="4304650"/>
            <a:ext cx="3538426" cy="584600"/>
          </a:xfrm>
          <a:prstGeom prst="rect">
            <a:avLst/>
          </a:prstGeom>
          <a:noFill/>
          <a:ln>
            <a:noFill/>
          </a:ln>
        </p:spPr>
      </p:pic>
      <p:pic>
        <p:nvPicPr>
          <p:cNvPr id="138" name="Google Shape;138;p25"/>
          <p:cNvPicPr preferRelativeResize="0"/>
          <p:nvPr/>
        </p:nvPicPr>
        <p:blipFill>
          <a:blip r:embed="rId6">
            <a:alphaModFix/>
          </a:blip>
          <a:stretch>
            <a:fillRect/>
          </a:stretch>
        </p:blipFill>
        <p:spPr>
          <a:xfrm>
            <a:off x="4998125" y="2942563"/>
            <a:ext cx="2886075" cy="1362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txBox="1"/>
          <p:nvPr>
            <p:ph idx="1" type="body"/>
          </p:nvPr>
        </p:nvSpPr>
        <p:spPr>
          <a:xfrm>
            <a:off x="311700" y="1945175"/>
            <a:ext cx="8273400" cy="2842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After passing through the underwater acoustic channel, the received signal yg(n) is given by</a:t>
            </a:r>
            <a:endParaRPr/>
          </a:p>
          <a:p>
            <a:pPr indent="0" lvl="0" marL="457200" rtl="0" algn="l">
              <a:spcBef>
                <a:spcPts val="1600"/>
              </a:spcBef>
              <a:spcAft>
                <a:spcPts val="0"/>
              </a:spcAft>
              <a:buNone/>
            </a:pPr>
            <a:r>
              <a:t/>
            </a:r>
            <a:endParaRPr/>
          </a:p>
          <a:p>
            <a:pPr indent="-317500" lvl="0" marL="457200" rtl="0" algn="l">
              <a:spcBef>
                <a:spcPts val="1600"/>
              </a:spcBef>
              <a:spcAft>
                <a:spcPts val="0"/>
              </a:spcAft>
              <a:buSzPts val="1400"/>
              <a:buChar char="●"/>
            </a:pPr>
            <a:r>
              <a:rPr lang="en-GB"/>
              <a:t>the operator ⊗ corresponds to the circular convolution and w(n) is the additive white Gaussian noise (AWGN)</a:t>
            </a:r>
            <a:endParaRPr/>
          </a:p>
          <a:p>
            <a:pPr indent="-317500" lvl="0" marL="457200" rtl="0" algn="l">
              <a:spcBef>
                <a:spcPts val="0"/>
              </a:spcBef>
              <a:spcAft>
                <a:spcPts val="0"/>
              </a:spcAft>
              <a:buSzPts val="1400"/>
              <a:buChar char="●"/>
            </a:pPr>
            <a:r>
              <a:rPr lang="en-GB"/>
              <a:t>h(n) is the channel impulse response that can be represented as f</a:t>
            </a:r>
            <a:r>
              <a:rPr lang="en-GB"/>
              <a:t>ollows</a:t>
            </a:r>
            <a:r>
              <a:rPr lang="en-GB"/>
              <a:t>:</a:t>
            </a:r>
            <a:endParaRPr/>
          </a:p>
          <a:p>
            <a:pPr indent="0" lvl="0" marL="457200" rtl="0" algn="l">
              <a:spcBef>
                <a:spcPts val="1600"/>
              </a:spcBef>
              <a:spcAft>
                <a:spcPts val="1600"/>
              </a:spcAft>
              <a:buNone/>
            </a:pPr>
            <a:r>
              <a:t/>
            </a:r>
            <a:endParaRPr/>
          </a:p>
        </p:txBody>
      </p:sp>
      <p:pic>
        <p:nvPicPr>
          <p:cNvPr id="144" name="Google Shape;144;p26"/>
          <p:cNvPicPr preferRelativeResize="0"/>
          <p:nvPr/>
        </p:nvPicPr>
        <p:blipFill>
          <a:blip r:embed="rId3">
            <a:alphaModFix/>
          </a:blip>
          <a:stretch>
            <a:fillRect/>
          </a:stretch>
        </p:blipFill>
        <p:spPr>
          <a:xfrm>
            <a:off x="2983675" y="455200"/>
            <a:ext cx="2244000" cy="1224575"/>
          </a:xfrm>
          <a:prstGeom prst="rect">
            <a:avLst/>
          </a:prstGeom>
          <a:noFill/>
          <a:ln>
            <a:noFill/>
          </a:ln>
        </p:spPr>
      </p:pic>
      <p:pic>
        <p:nvPicPr>
          <p:cNvPr id="145" name="Google Shape;145;p26"/>
          <p:cNvPicPr preferRelativeResize="0"/>
          <p:nvPr/>
        </p:nvPicPr>
        <p:blipFill>
          <a:blip r:embed="rId4">
            <a:alphaModFix/>
          </a:blip>
          <a:stretch>
            <a:fillRect/>
          </a:stretch>
        </p:blipFill>
        <p:spPr>
          <a:xfrm>
            <a:off x="3214300" y="3797520"/>
            <a:ext cx="1782750" cy="779950"/>
          </a:xfrm>
          <a:prstGeom prst="rect">
            <a:avLst/>
          </a:prstGeom>
          <a:noFill/>
          <a:ln>
            <a:noFill/>
          </a:ln>
        </p:spPr>
      </p:pic>
      <p:pic>
        <p:nvPicPr>
          <p:cNvPr id="146" name="Google Shape;146;p26"/>
          <p:cNvPicPr preferRelativeResize="0"/>
          <p:nvPr/>
        </p:nvPicPr>
        <p:blipFill>
          <a:blip r:embed="rId5">
            <a:alphaModFix/>
          </a:blip>
          <a:stretch>
            <a:fillRect/>
          </a:stretch>
        </p:blipFill>
        <p:spPr>
          <a:xfrm>
            <a:off x="2546475" y="2364600"/>
            <a:ext cx="3430600" cy="291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ph idx="1" type="body"/>
          </p:nvPr>
        </p:nvSpPr>
        <p:spPr>
          <a:xfrm>
            <a:off x="311700" y="1861000"/>
            <a:ext cx="4364100" cy="3226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T</a:t>
            </a:r>
            <a:r>
              <a:rPr lang="en-GB"/>
              <a:t>he time-domain signal y(n) is transformed to frequency-domain signal </a:t>
            </a:r>
            <a:r>
              <a:rPr lang="en-GB"/>
              <a:t>Y (k)  by FFT</a:t>
            </a:r>
            <a:endParaRPr/>
          </a:p>
          <a:p>
            <a:pPr indent="0" lvl="0" marL="457200" rtl="0" algn="l">
              <a:spcBef>
                <a:spcPts val="1600"/>
              </a:spcBef>
              <a:spcAft>
                <a:spcPts val="0"/>
              </a:spcAft>
              <a:buNone/>
            </a:pPr>
            <a:r>
              <a:t/>
            </a:r>
            <a:endParaRPr/>
          </a:p>
          <a:p>
            <a:pPr indent="0" lvl="0" marL="0" rtl="0" algn="l">
              <a:spcBef>
                <a:spcPts val="1600"/>
              </a:spcBef>
              <a:spcAft>
                <a:spcPts val="0"/>
              </a:spcAft>
              <a:buNone/>
            </a:pPr>
            <a:r>
              <a:t/>
            </a:r>
            <a:endParaRPr/>
          </a:p>
          <a:p>
            <a:pPr indent="-317500" lvl="0" marL="457200" rtl="0" algn="l">
              <a:spcBef>
                <a:spcPts val="1600"/>
              </a:spcBef>
              <a:spcAft>
                <a:spcPts val="0"/>
              </a:spcAft>
              <a:buSzPts val="1400"/>
              <a:buChar char="●"/>
            </a:pPr>
            <a:r>
              <a:rPr lang="en-GB"/>
              <a:t>Under the assumption that the ISI is completely eliminated, the received signal can be formulated as:</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52" name="Google Shape;152;p27"/>
          <p:cNvSpPr txBox="1"/>
          <p:nvPr>
            <p:ph idx="2" type="body"/>
          </p:nvPr>
        </p:nvSpPr>
        <p:spPr>
          <a:xfrm>
            <a:off x="4869800" y="505000"/>
            <a:ext cx="3999900" cy="22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T</a:t>
            </a:r>
            <a:r>
              <a:rPr lang="en-GB"/>
              <a:t>he received signal is split into parallel subcarriers.</a:t>
            </a:r>
            <a:endParaRPr/>
          </a:p>
          <a:p>
            <a:pPr indent="-317500" lvl="0" marL="457200" rtl="0" algn="l">
              <a:spcBef>
                <a:spcPts val="0"/>
              </a:spcBef>
              <a:spcAft>
                <a:spcPts val="0"/>
              </a:spcAft>
              <a:buSzPts val="1400"/>
              <a:buChar char="●"/>
            </a:pPr>
            <a:r>
              <a:rPr lang="en-GB"/>
              <a:t>T</a:t>
            </a:r>
            <a:r>
              <a:rPr lang="en-GB"/>
              <a:t>hen cyclic prefix is removed out.</a:t>
            </a:r>
            <a:endParaRPr/>
          </a:p>
          <a:p>
            <a:pPr indent="0" lvl="0" marL="457200" rtl="0" algn="l">
              <a:spcBef>
                <a:spcPts val="1600"/>
              </a:spcBef>
              <a:spcAft>
                <a:spcPts val="1600"/>
              </a:spcAft>
              <a:buNone/>
            </a:pPr>
            <a:r>
              <a:t/>
            </a:r>
            <a:endParaRPr/>
          </a:p>
        </p:txBody>
      </p:sp>
      <p:pic>
        <p:nvPicPr>
          <p:cNvPr id="153" name="Google Shape;153;p27"/>
          <p:cNvPicPr preferRelativeResize="0"/>
          <p:nvPr/>
        </p:nvPicPr>
        <p:blipFill>
          <a:blip r:embed="rId3">
            <a:alphaModFix/>
          </a:blip>
          <a:stretch>
            <a:fillRect/>
          </a:stretch>
        </p:blipFill>
        <p:spPr>
          <a:xfrm>
            <a:off x="929000" y="199050"/>
            <a:ext cx="2571750" cy="1438275"/>
          </a:xfrm>
          <a:prstGeom prst="rect">
            <a:avLst/>
          </a:prstGeom>
          <a:noFill/>
          <a:ln>
            <a:noFill/>
          </a:ln>
        </p:spPr>
      </p:pic>
      <p:pic>
        <p:nvPicPr>
          <p:cNvPr id="154" name="Google Shape;154;p27"/>
          <p:cNvPicPr preferRelativeResize="0"/>
          <p:nvPr/>
        </p:nvPicPr>
        <p:blipFill>
          <a:blip r:embed="rId4">
            <a:alphaModFix/>
          </a:blip>
          <a:stretch>
            <a:fillRect/>
          </a:stretch>
        </p:blipFill>
        <p:spPr>
          <a:xfrm>
            <a:off x="5940500" y="2153600"/>
            <a:ext cx="1858500" cy="1559075"/>
          </a:xfrm>
          <a:prstGeom prst="rect">
            <a:avLst/>
          </a:prstGeom>
          <a:noFill/>
          <a:ln>
            <a:noFill/>
          </a:ln>
        </p:spPr>
      </p:pic>
      <p:pic>
        <p:nvPicPr>
          <p:cNvPr id="155" name="Google Shape;155;p27"/>
          <p:cNvPicPr preferRelativeResize="0"/>
          <p:nvPr/>
        </p:nvPicPr>
        <p:blipFill>
          <a:blip r:embed="rId5">
            <a:alphaModFix/>
          </a:blip>
          <a:stretch>
            <a:fillRect/>
          </a:stretch>
        </p:blipFill>
        <p:spPr>
          <a:xfrm>
            <a:off x="788610" y="2645050"/>
            <a:ext cx="3590764" cy="759000"/>
          </a:xfrm>
          <a:prstGeom prst="rect">
            <a:avLst/>
          </a:prstGeom>
          <a:noFill/>
          <a:ln>
            <a:noFill/>
          </a:ln>
        </p:spPr>
      </p:pic>
      <p:pic>
        <p:nvPicPr>
          <p:cNvPr id="156" name="Google Shape;156;p27"/>
          <p:cNvPicPr preferRelativeResize="0"/>
          <p:nvPr/>
        </p:nvPicPr>
        <p:blipFill>
          <a:blip r:embed="rId6">
            <a:alphaModFix/>
          </a:blip>
          <a:stretch>
            <a:fillRect/>
          </a:stretch>
        </p:blipFill>
        <p:spPr>
          <a:xfrm>
            <a:off x="675900" y="4410260"/>
            <a:ext cx="3999900" cy="36854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8"/>
          <p:cNvSpPr txBox="1"/>
          <p:nvPr>
            <p:ph idx="1" type="body"/>
          </p:nvPr>
        </p:nvSpPr>
        <p:spPr>
          <a:xfrm>
            <a:off x="311700" y="215100"/>
            <a:ext cx="8520600" cy="4353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The compensated signal after channel estimation is congregated into a serial sequence</a:t>
            </a:r>
            <a:endParaRPr/>
          </a:p>
          <a:p>
            <a:pPr indent="0" lvl="0" marL="0" rtl="0" algn="l">
              <a:spcBef>
                <a:spcPts val="1600"/>
              </a:spcBef>
              <a:spcAft>
                <a:spcPts val="0"/>
              </a:spcAft>
              <a:buNone/>
            </a:pPr>
            <a:r>
              <a:t/>
            </a:r>
            <a:endParaRPr/>
          </a:p>
          <a:p>
            <a:pPr indent="0" lvl="0" marL="457200" rtl="0" algn="l">
              <a:spcBef>
                <a:spcPts val="1600"/>
              </a:spcBef>
              <a:spcAft>
                <a:spcPts val="0"/>
              </a:spcAft>
              <a:buNone/>
            </a:pPr>
            <a:r>
              <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GB"/>
              <a:t>Which is then demodulated and decoded by the corresponding methods in the transmitter.</a:t>
            </a:r>
            <a:endParaRPr/>
          </a:p>
          <a:p>
            <a:pPr indent="-342900" lvl="0" marL="457200" rtl="0" algn="l">
              <a:spcBef>
                <a:spcPts val="0"/>
              </a:spcBef>
              <a:spcAft>
                <a:spcPts val="0"/>
              </a:spcAft>
              <a:buSzPts val="1800"/>
              <a:buChar char="●"/>
            </a:pPr>
            <a:r>
              <a:rPr lang="en-GB"/>
              <a:t>At this point, the output of UWA-OFDM system model is obtained as the final binary data sequence.</a:t>
            </a:r>
            <a:endParaRPr/>
          </a:p>
        </p:txBody>
      </p:sp>
      <p:pic>
        <p:nvPicPr>
          <p:cNvPr id="162" name="Google Shape;162;p28"/>
          <p:cNvPicPr preferRelativeResize="0"/>
          <p:nvPr/>
        </p:nvPicPr>
        <p:blipFill rotWithShape="1">
          <a:blip r:embed="rId3">
            <a:alphaModFix/>
          </a:blip>
          <a:srcRect b="163070" l="3170" r="-3170" t="-163069"/>
          <a:stretch/>
        </p:blipFill>
        <p:spPr>
          <a:xfrm>
            <a:off x="2066225" y="2219748"/>
            <a:ext cx="5011550" cy="969200"/>
          </a:xfrm>
          <a:prstGeom prst="rect">
            <a:avLst/>
          </a:prstGeom>
          <a:noFill/>
          <a:ln>
            <a:noFill/>
          </a:ln>
        </p:spPr>
      </p:pic>
      <p:pic>
        <p:nvPicPr>
          <p:cNvPr id="163" name="Google Shape;163;p28"/>
          <p:cNvPicPr preferRelativeResize="0"/>
          <p:nvPr/>
        </p:nvPicPr>
        <p:blipFill>
          <a:blip r:embed="rId4">
            <a:alphaModFix/>
          </a:blip>
          <a:stretch>
            <a:fillRect/>
          </a:stretch>
        </p:blipFill>
        <p:spPr>
          <a:xfrm>
            <a:off x="1412150" y="1235213"/>
            <a:ext cx="6057900" cy="1171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9"/>
          <p:cNvSpPr txBox="1"/>
          <p:nvPr>
            <p:ph idx="1" type="body"/>
          </p:nvPr>
        </p:nvSpPr>
        <p:spPr>
          <a:xfrm>
            <a:off x="311700" y="327325"/>
            <a:ext cx="8520600" cy="467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Pilot Insertion</a:t>
            </a:r>
            <a:endParaRPr b="1"/>
          </a:p>
          <a:p>
            <a:pPr indent="-330200" lvl="0" marL="457200" rtl="0" algn="l">
              <a:spcBef>
                <a:spcPts val="1600"/>
              </a:spcBef>
              <a:spcAft>
                <a:spcPts val="0"/>
              </a:spcAft>
              <a:buSzPts val="1600"/>
              <a:buChar char="●"/>
            </a:pPr>
            <a:r>
              <a:rPr lang="en-GB" sz="1600"/>
              <a:t>A pilot symbol is a complete OFDM symbol where the value of each subcarrier is predefined and known in transmitter and receiver.</a:t>
            </a:r>
            <a:endParaRPr sz="1600"/>
          </a:p>
          <a:p>
            <a:pPr indent="-330200" lvl="0" marL="457200" rtl="0" algn="l">
              <a:spcBef>
                <a:spcPts val="0"/>
              </a:spcBef>
              <a:spcAft>
                <a:spcPts val="0"/>
              </a:spcAft>
              <a:buSzPts val="1600"/>
              <a:buChar char="●"/>
            </a:pPr>
            <a:r>
              <a:rPr lang="en-GB" sz="1600"/>
              <a:t>It is repeated with a certain rate that depends on how fast the channel changes. </a:t>
            </a:r>
            <a:endParaRPr sz="1600"/>
          </a:p>
          <a:p>
            <a:pPr indent="0" lvl="0" marL="457200" rtl="0" algn="l">
              <a:spcBef>
                <a:spcPts val="1600"/>
              </a:spcBef>
              <a:spcAft>
                <a:spcPts val="0"/>
              </a:spcAft>
              <a:buNone/>
            </a:pPr>
            <a:r>
              <a:t/>
            </a:r>
            <a:endParaRPr sz="1600"/>
          </a:p>
          <a:p>
            <a:pPr indent="0" lvl="0" marL="457200" rtl="0" algn="l">
              <a:spcBef>
                <a:spcPts val="1600"/>
              </a:spcBef>
              <a:spcAft>
                <a:spcPts val="0"/>
              </a:spcAft>
              <a:buNone/>
            </a:pPr>
            <a:r>
              <a:t/>
            </a:r>
            <a:endParaRPr sz="1600"/>
          </a:p>
          <a:p>
            <a:pPr indent="0" lvl="0" marL="457200" rtl="0" algn="l">
              <a:spcBef>
                <a:spcPts val="1600"/>
              </a:spcBef>
              <a:spcAft>
                <a:spcPts val="0"/>
              </a:spcAft>
              <a:buNone/>
            </a:pPr>
            <a:r>
              <a:t/>
            </a:r>
            <a:endParaRPr sz="1600"/>
          </a:p>
          <a:p>
            <a:pPr indent="0" lvl="0" marL="0" rtl="0" algn="l">
              <a:spcBef>
                <a:spcPts val="1600"/>
              </a:spcBef>
              <a:spcAft>
                <a:spcPts val="0"/>
              </a:spcAft>
              <a:buNone/>
            </a:pPr>
            <a:r>
              <a:t/>
            </a:r>
            <a:endParaRPr sz="1600"/>
          </a:p>
          <a:p>
            <a:pPr indent="-330200" lvl="0" marL="457200" rtl="0" algn="l">
              <a:spcBef>
                <a:spcPts val="1600"/>
              </a:spcBef>
              <a:spcAft>
                <a:spcPts val="0"/>
              </a:spcAft>
              <a:buSzPts val="1600"/>
              <a:buChar char="●"/>
            </a:pPr>
            <a:r>
              <a:rPr lang="en-GB" sz="1600"/>
              <a:t>The received signal is correlated with the pilot symbol to detect the OFDM symbol start.</a:t>
            </a:r>
            <a:endParaRPr sz="1600"/>
          </a:p>
          <a:p>
            <a:pPr indent="-330200" lvl="0" marL="457200" rtl="0" algn="l">
              <a:spcBef>
                <a:spcPts val="0"/>
              </a:spcBef>
              <a:spcAft>
                <a:spcPts val="0"/>
              </a:spcAft>
              <a:buSzPts val="1600"/>
              <a:buChar char="●"/>
            </a:pPr>
            <a:r>
              <a:rPr lang="en-GB" sz="1600"/>
              <a:t>Results have been obtained by using both block type and comb type pilot signals for different channel estimation techniques.</a:t>
            </a:r>
            <a:endParaRPr sz="1600"/>
          </a:p>
        </p:txBody>
      </p:sp>
      <p:pic>
        <p:nvPicPr>
          <p:cNvPr id="169" name="Google Shape;169;p29"/>
          <p:cNvPicPr preferRelativeResize="0"/>
          <p:nvPr/>
        </p:nvPicPr>
        <p:blipFill>
          <a:blip r:embed="rId3">
            <a:alphaModFix/>
          </a:blip>
          <a:stretch>
            <a:fillRect/>
          </a:stretch>
        </p:blipFill>
        <p:spPr>
          <a:xfrm>
            <a:off x="2537250" y="1828800"/>
            <a:ext cx="3276600" cy="1924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0"/>
          <p:cNvSpPr txBox="1"/>
          <p:nvPr>
            <p:ph idx="1" type="body"/>
          </p:nvPr>
        </p:nvSpPr>
        <p:spPr>
          <a:xfrm>
            <a:off x="311700" y="121575"/>
            <a:ext cx="8198400" cy="484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Channel Estimation  Methods </a:t>
            </a:r>
            <a:endParaRPr b="1"/>
          </a:p>
          <a:p>
            <a:pPr indent="0" lvl="0" marL="0" rtl="0" algn="l">
              <a:spcBef>
                <a:spcPts val="1600"/>
              </a:spcBef>
              <a:spcAft>
                <a:spcPts val="0"/>
              </a:spcAft>
              <a:buNone/>
            </a:pPr>
            <a:r>
              <a:rPr b="1" lang="en-GB"/>
              <a:t>Least Square Method</a:t>
            </a:r>
            <a:endParaRPr b="1"/>
          </a:p>
          <a:p>
            <a:pPr indent="-317500" lvl="0" marL="457200" rtl="0" algn="l">
              <a:spcBef>
                <a:spcPts val="1600"/>
              </a:spcBef>
              <a:spcAft>
                <a:spcPts val="0"/>
              </a:spcAft>
              <a:buSzPts val="1400"/>
              <a:buChar char="●"/>
            </a:pPr>
            <a:r>
              <a:rPr lang="en-GB" sz="1400"/>
              <a:t>Least Square estimation is the euclidean distance between the received signal and the original signal.</a:t>
            </a:r>
            <a:endParaRPr sz="1400"/>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0" rtl="0" algn="l">
              <a:spcBef>
                <a:spcPts val="1600"/>
              </a:spcBef>
              <a:spcAft>
                <a:spcPts val="0"/>
              </a:spcAft>
              <a:buNone/>
            </a:pPr>
            <a:r>
              <a:rPr b="1" lang="en-GB"/>
              <a:t>Minimum Mean Square Error Method</a:t>
            </a:r>
            <a:endParaRPr b="1"/>
          </a:p>
          <a:p>
            <a:pPr indent="-342900" lvl="0" marL="457200" rtl="0" algn="l">
              <a:spcBef>
                <a:spcPts val="1600"/>
              </a:spcBef>
              <a:spcAft>
                <a:spcPts val="0"/>
              </a:spcAft>
              <a:buSzPts val="1800"/>
              <a:buChar char="●"/>
            </a:pPr>
            <a:r>
              <a:rPr lang="en-GB" sz="1500"/>
              <a:t>Estimates the channel response by applying them to various M-QAM modulations</a:t>
            </a:r>
            <a:r>
              <a:rPr lang="en-GB" sz="850">
                <a:solidFill>
                  <a:srgbClr val="333333"/>
                </a:solidFill>
                <a:highlight>
                  <a:srgbClr val="FFFFFF"/>
                </a:highlight>
              </a:rPr>
              <a:t> </a:t>
            </a:r>
            <a:endParaRPr b="1" sz="1500"/>
          </a:p>
          <a:p>
            <a:pPr indent="-323850" lvl="0" marL="457200" rtl="0" algn="l">
              <a:spcBef>
                <a:spcPts val="0"/>
              </a:spcBef>
              <a:spcAft>
                <a:spcPts val="0"/>
              </a:spcAft>
              <a:buSzPts val="1500"/>
              <a:buChar char="●"/>
            </a:pPr>
            <a:r>
              <a:rPr lang="en-GB" sz="1500"/>
              <a:t>MMSE channel Estimation is given by</a:t>
            </a:r>
            <a:endParaRPr sz="1500"/>
          </a:p>
          <a:p>
            <a:pPr indent="0" lvl="0" marL="0" rtl="0" algn="l">
              <a:spcBef>
                <a:spcPts val="1600"/>
              </a:spcBef>
              <a:spcAft>
                <a:spcPts val="1600"/>
              </a:spcAft>
              <a:buNone/>
            </a:pPr>
            <a:r>
              <a:t/>
            </a:r>
            <a:endParaRPr/>
          </a:p>
        </p:txBody>
      </p:sp>
      <p:pic>
        <p:nvPicPr>
          <p:cNvPr id="175" name="Google Shape;175;p30"/>
          <p:cNvPicPr preferRelativeResize="0"/>
          <p:nvPr/>
        </p:nvPicPr>
        <p:blipFill>
          <a:blip r:embed="rId3">
            <a:alphaModFix/>
          </a:blip>
          <a:stretch>
            <a:fillRect/>
          </a:stretch>
        </p:blipFill>
        <p:spPr>
          <a:xfrm>
            <a:off x="2328699" y="1522761"/>
            <a:ext cx="3319250" cy="1349775"/>
          </a:xfrm>
          <a:prstGeom prst="rect">
            <a:avLst/>
          </a:prstGeom>
          <a:noFill/>
          <a:ln>
            <a:noFill/>
          </a:ln>
        </p:spPr>
      </p:pic>
      <p:pic>
        <p:nvPicPr>
          <p:cNvPr id="176" name="Google Shape;176;p30"/>
          <p:cNvPicPr preferRelativeResize="0"/>
          <p:nvPr/>
        </p:nvPicPr>
        <p:blipFill>
          <a:blip r:embed="rId4">
            <a:alphaModFix/>
          </a:blip>
          <a:stretch>
            <a:fillRect/>
          </a:stretch>
        </p:blipFill>
        <p:spPr>
          <a:xfrm>
            <a:off x="2038987" y="4124576"/>
            <a:ext cx="3898676" cy="841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1"/>
          <p:cNvSpPr txBox="1"/>
          <p:nvPr>
            <p:ph idx="1" type="body"/>
          </p:nvPr>
        </p:nvSpPr>
        <p:spPr>
          <a:xfrm>
            <a:off x="311700" y="364725"/>
            <a:ext cx="8520600" cy="420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Normalized Mean Square Error Method</a:t>
            </a:r>
            <a:endParaRPr b="1"/>
          </a:p>
          <a:p>
            <a:pPr indent="-323850" lvl="0" marL="457200" rtl="0" algn="l">
              <a:spcBef>
                <a:spcPts val="1600"/>
              </a:spcBef>
              <a:spcAft>
                <a:spcPts val="0"/>
              </a:spcAft>
              <a:buSzPts val="1500"/>
              <a:buChar char="●"/>
            </a:pPr>
            <a:r>
              <a:rPr lang="en-GB" sz="1500">
                <a:solidFill>
                  <a:srgbClr val="111111"/>
                </a:solidFill>
                <a:highlight>
                  <a:srgbClr val="FFFFFF"/>
                </a:highlight>
                <a:latin typeface="Roboto"/>
                <a:ea typeface="Roboto"/>
                <a:cs typeface="Roboto"/>
                <a:sym typeface="Roboto"/>
              </a:rPr>
              <a:t>The Normalized Mean Square Error (NMSE) is a measure of the mean relative scatter and reflects the random errors</a:t>
            </a:r>
            <a:endParaRPr sz="1500">
              <a:solidFill>
                <a:srgbClr val="111111"/>
              </a:solidFill>
              <a:highlight>
                <a:srgbClr val="FFFFFF"/>
              </a:highlight>
              <a:latin typeface="Roboto"/>
              <a:ea typeface="Roboto"/>
              <a:cs typeface="Roboto"/>
              <a:sym typeface="Roboto"/>
            </a:endParaRPr>
          </a:p>
          <a:p>
            <a:pPr indent="-323850" lvl="0" marL="457200" rtl="0" algn="l">
              <a:spcBef>
                <a:spcPts val="0"/>
              </a:spcBef>
              <a:spcAft>
                <a:spcPts val="0"/>
              </a:spcAft>
              <a:buClr>
                <a:srgbClr val="111111"/>
              </a:buClr>
              <a:buSzPts val="1500"/>
              <a:buFont typeface="Roboto"/>
              <a:buChar char="●"/>
            </a:pPr>
            <a:r>
              <a:rPr lang="en-GB" sz="1500">
                <a:solidFill>
                  <a:srgbClr val="111111"/>
                </a:solidFill>
                <a:highlight>
                  <a:srgbClr val="FFFFFF"/>
                </a:highlight>
                <a:latin typeface="Roboto"/>
                <a:ea typeface="Roboto"/>
                <a:cs typeface="Roboto"/>
                <a:sym typeface="Roboto"/>
              </a:rPr>
              <a:t>The normalization of the MSE assures that the metric will not be biased when the model overestimates or underestimates the predictions</a:t>
            </a:r>
            <a:endParaRPr sz="1500">
              <a:solidFill>
                <a:srgbClr val="111111"/>
              </a:solidFill>
              <a:highlight>
                <a:srgbClr val="FFFFFF"/>
              </a:highlight>
              <a:latin typeface="Roboto"/>
              <a:ea typeface="Roboto"/>
              <a:cs typeface="Roboto"/>
              <a:sym typeface="Roboto"/>
            </a:endParaRPr>
          </a:p>
          <a:p>
            <a:pPr indent="0" lvl="0" marL="457200" rtl="0" algn="l">
              <a:spcBef>
                <a:spcPts val="1600"/>
              </a:spcBef>
              <a:spcAft>
                <a:spcPts val="1600"/>
              </a:spcAft>
              <a:buNone/>
            </a:pPr>
            <a:r>
              <a:t/>
            </a:r>
            <a:endParaRPr sz="1500">
              <a:solidFill>
                <a:srgbClr val="111111"/>
              </a:solidFill>
              <a:highlight>
                <a:srgbClr val="FFFFFF"/>
              </a:highlight>
              <a:latin typeface="Roboto"/>
              <a:ea typeface="Roboto"/>
              <a:cs typeface="Roboto"/>
              <a:sym typeface="Roboto"/>
            </a:endParaRPr>
          </a:p>
        </p:txBody>
      </p:sp>
      <p:pic>
        <p:nvPicPr>
          <p:cNvPr id="182" name="Google Shape;182;p31"/>
          <p:cNvPicPr preferRelativeResize="0"/>
          <p:nvPr/>
        </p:nvPicPr>
        <p:blipFill>
          <a:blip r:embed="rId3">
            <a:alphaModFix/>
          </a:blip>
          <a:stretch>
            <a:fillRect/>
          </a:stretch>
        </p:blipFill>
        <p:spPr>
          <a:xfrm>
            <a:off x="2842950" y="2187975"/>
            <a:ext cx="2749425" cy="862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688350"/>
            <a:ext cx="8520600" cy="123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900"/>
              <a:t>Problem Statement: </a:t>
            </a:r>
            <a:endParaRPr b="1" sz="1900"/>
          </a:p>
          <a:p>
            <a:pPr indent="0" lvl="0" marL="0" rtl="0" algn="l">
              <a:spcBef>
                <a:spcPts val="0"/>
              </a:spcBef>
              <a:spcAft>
                <a:spcPts val="0"/>
              </a:spcAft>
              <a:buNone/>
            </a:pPr>
            <a:r>
              <a:t/>
            </a:r>
            <a:endParaRPr sz="1600"/>
          </a:p>
          <a:p>
            <a:pPr indent="0" lvl="0" marL="0" rtl="0" algn="l">
              <a:spcBef>
                <a:spcPts val="0"/>
              </a:spcBef>
              <a:spcAft>
                <a:spcPts val="0"/>
              </a:spcAft>
              <a:buNone/>
            </a:pPr>
            <a:r>
              <a:rPr lang="en-GB" sz="1600"/>
              <a:t>Proposing a Deep Learning Model for the accurate Channel estimation In Underwater Acoustic Communication systems</a:t>
            </a:r>
            <a:endParaRPr sz="1600"/>
          </a:p>
          <a:p>
            <a:pPr indent="0" lvl="0" marL="0" rtl="0" algn="l">
              <a:spcBef>
                <a:spcPts val="0"/>
              </a:spcBef>
              <a:spcAft>
                <a:spcPts val="0"/>
              </a:spcAft>
              <a:buNone/>
            </a:pPr>
            <a:r>
              <a:t/>
            </a:r>
            <a:endParaRPr sz="1600"/>
          </a:p>
        </p:txBody>
      </p:sp>
      <p:sp>
        <p:nvSpPr>
          <p:cNvPr id="62" name="Google Shape;62;p14"/>
          <p:cNvSpPr txBox="1"/>
          <p:nvPr>
            <p:ph idx="1" type="body"/>
          </p:nvPr>
        </p:nvSpPr>
        <p:spPr>
          <a:xfrm>
            <a:off x="311700" y="2010650"/>
            <a:ext cx="8520600" cy="290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000000"/>
                </a:solidFill>
              </a:rPr>
              <a:t>Motivation</a:t>
            </a:r>
            <a:r>
              <a:rPr b="1" lang="en-GB"/>
              <a:t> :</a:t>
            </a:r>
            <a:endParaRPr b="1"/>
          </a:p>
          <a:p>
            <a:pPr indent="0" lvl="0" marL="0" rtl="0" algn="l">
              <a:spcBef>
                <a:spcPts val="1600"/>
              </a:spcBef>
              <a:spcAft>
                <a:spcPts val="0"/>
              </a:spcAft>
              <a:buNone/>
            </a:pPr>
            <a:r>
              <a:rPr lang="en-GB" sz="1600">
                <a:solidFill>
                  <a:schemeClr val="dk1"/>
                </a:solidFill>
              </a:rPr>
              <a:t>Underwater Acoustic (UWA) communication faces a lot of hurdles such as environmental characteristics, variety of noises, temperature, pressure, salinity, etc which makes the UWA channel unique.</a:t>
            </a:r>
            <a:endParaRPr sz="1600">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rPr lang="en-GB">
                <a:solidFill>
                  <a:schemeClr val="dk1"/>
                </a:solidFill>
              </a:rPr>
              <a:t> </a:t>
            </a:r>
            <a:endParaRPr>
              <a:solidFill>
                <a:schemeClr val="dk1"/>
              </a:solidFill>
            </a:endParaRPr>
          </a:p>
          <a:p>
            <a:pPr indent="0" lvl="0" marL="0" rtl="0" algn="l">
              <a:spcBef>
                <a:spcPts val="1600"/>
              </a:spcBef>
              <a:spcAft>
                <a:spcPts val="0"/>
              </a:spcAft>
              <a:buNone/>
            </a:pPr>
            <a:r>
              <a:t/>
            </a:r>
            <a:endParaRPr sz="1500">
              <a:solidFill>
                <a:srgbClr val="677283"/>
              </a:solidFill>
              <a:highlight>
                <a:srgbClr val="FFFFFF"/>
              </a:highlight>
            </a:endParaRPr>
          </a:p>
          <a:p>
            <a:pPr indent="0" lvl="0" marL="0" rtl="0" algn="l">
              <a:spcBef>
                <a:spcPts val="1600"/>
              </a:spcBef>
              <a:spcAft>
                <a:spcPts val="0"/>
              </a:spcAft>
              <a:buNone/>
            </a:pPr>
            <a:r>
              <a:t/>
            </a:r>
            <a:endParaRPr/>
          </a:p>
          <a:p>
            <a:pPr indent="0" lvl="0" marL="457200" rtl="0" algn="l">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t>Deep Neural Networks</a:t>
            </a:r>
            <a:endParaRPr sz="1900"/>
          </a:p>
        </p:txBody>
      </p:sp>
      <p:sp>
        <p:nvSpPr>
          <p:cNvPr id="188" name="Google Shape;188;p32"/>
          <p:cNvSpPr txBox="1"/>
          <p:nvPr>
            <p:ph idx="1" type="body"/>
          </p:nvPr>
        </p:nvSpPr>
        <p:spPr>
          <a:xfrm>
            <a:off x="311700" y="1152475"/>
            <a:ext cx="8520600" cy="3925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Typical architecture of deep neural network model</a:t>
            </a:r>
            <a:endParaRPr/>
          </a:p>
          <a:p>
            <a:pPr indent="-342900" lvl="0" marL="457200" rtl="0" algn="l">
              <a:spcBef>
                <a:spcPts val="0"/>
              </a:spcBef>
              <a:spcAft>
                <a:spcPts val="0"/>
              </a:spcAft>
              <a:buSzPts val="1800"/>
              <a:buChar char="●"/>
            </a:pPr>
            <a:r>
              <a:rPr lang="en-GB"/>
              <a:t>It consists of an input layer, multiple hidden layers, and an output layer</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rPr lang="en-GB"/>
              <a:t> The neurons in the two adjacent layers are fully connected, whereas the neurons in each layer are not connected.</a:t>
            </a:r>
            <a:endParaRPr/>
          </a:p>
        </p:txBody>
      </p:sp>
      <p:pic>
        <p:nvPicPr>
          <p:cNvPr id="189" name="Google Shape;189;p32"/>
          <p:cNvPicPr preferRelativeResize="0"/>
          <p:nvPr/>
        </p:nvPicPr>
        <p:blipFill rotWithShape="1">
          <a:blip r:embed="rId3">
            <a:alphaModFix/>
          </a:blip>
          <a:srcRect b="2460" l="0" r="0" t="-2460"/>
          <a:stretch/>
        </p:blipFill>
        <p:spPr>
          <a:xfrm>
            <a:off x="2235075" y="1833975"/>
            <a:ext cx="4283150" cy="22819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3"/>
          <p:cNvSpPr txBox="1"/>
          <p:nvPr>
            <p:ph idx="1" type="body"/>
          </p:nvPr>
        </p:nvSpPr>
        <p:spPr>
          <a:xfrm>
            <a:off x="311700" y="224450"/>
            <a:ext cx="8520600" cy="434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Training process of the proposed DNN models.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336550" lvl="0" marL="457200" rtl="0" algn="l">
              <a:spcBef>
                <a:spcPts val="1600"/>
              </a:spcBef>
              <a:spcAft>
                <a:spcPts val="0"/>
              </a:spcAft>
              <a:buSzPts val="1700"/>
              <a:buChar char="●"/>
            </a:pPr>
            <a:r>
              <a:rPr lang="en-GB" sz="1700"/>
              <a:t>The objective of training a DNN is to find the optimal parameters of weights and biases to minimise the error between the network outputs and the target outputs. </a:t>
            </a:r>
            <a:endParaRPr sz="1700"/>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pic>
        <p:nvPicPr>
          <p:cNvPr id="195" name="Google Shape;195;p33"/>
          <p:cNvPicPr preferRelativeResize="0"/>
          <p:nvPr/>
        </p:nvPicPr>
        <p:blipFill>
          <a:blip r:embed="rId3">
            <a:alphaModFix/>
          </a:blip>
          <a:stretch>
            <a:fillRect/>
          </a:stretch>
        </p:blipFill>
        <p:spPr>
          <a:xfrm>
            <a:off x="433275" y="644850"/>
            <a:ext cx="8563176" cy="2740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4"/>
          <p:cNvSpPr txBox="1"/>
          <p:nvPr>
            <p:ph idx="1" type="body"/>
          </p:nvPr>
        </p:nvSpPr>
        <p:spPr>
          <a:xfrm>
            <a:off x="311700" y="233800"/>
            <a:ext cx="8520600" cy="43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Conclusion</a:t>
            </a:r>
            <a:endParaRPr b="1"/>
          </a:p>
          <a:p>
            <a:pPr indent="-342900" lvl="0" marL="457200" rtl="0" algn="l">
              <a:spcBef>
                <a:spcPts val="1600"/>
              </a:spcBef>
              <a:spcAft>
                <a:spcPts val="0"/>
              </a:spcAft>
              <a:buSzPts val="1800"/>
              <a:buChar char="●"/>
            </a:pPr>
            <a:r>
              <a:rPr lang="en-GB" sz="1600"/>
              <a:t>We developed OFDMI Model and Bellhop Ray Model for Underground Acoustic environment </a:t>
            </a:r>
            <a:r>
              <a:rPr b="1" lang="en-GB"/>
              <a:t> </a:t>
            </a:r>
            <a:endParaRPr b="1"/>
          </a:p>
          <a:p>
            <a:pPr indent="-330200" lvl="0" marL="457200" rtl="0" algn="l">
              <a:spcBef>
                <a:spcPts val="0"/>
              </a:spcBef>
              <a:spcAft>
                <a:spcPts val="0"/>
              </a:spcAft>
              <a:buSzPts val="1600"/>
              <a:buChar char="●"/>
            </a:pPr>
            <a:r>
              <a:rPr lang="en-GB" sz="1600"/>
              <a:t>Channel Estimation using Least Square method and Minimum Mean Square Error Method </a:t>
            </a:r>
            <a:endParaRPr sz="1600"/>
          </a:p>
          <a:p>
            <a:pPr indent="-330200" lvl="0" marL="457200" rtl="0" algn="l">
              <a:spcBef>
                <a:spcPts val="0"/>
              </a:spcBef>
              <a:spcAft>
                <a:spcPts val="0"/>
              </a:spcAft>
              <a:buSzPts val="1600"/>
              <a:buChar char="●"/>
            </a:pPr>
            <a:r>
              <a:rPr lang="en-GB" sz="1600"/>
              <a:t>Deep Neural net models,termed DNN -1 and DNN-2 Layers are proposed for channel estimation</a:t>
            </a:r>
            <a:endParaRPr sz="1600"/>
          </a:p>
          <a:p>
            <a:pPr indent="-330200" lvl="0" marL="457200" rtl="0" algn="l">
              <a:spcBef>
                <a:spcPts val="0"/>
              </a:spcBef>
              <a:spcAft>
                <a:spcPts val="0"/>
              </a:spcAft>
              <a:buSzPts val="1600"/>
              <a:buChar char="●"/>
            </a:pPr>
            <a:r>
              <a:rPr lang="en-GB" sz="1600"/>
              <a:t>According to Results,our Proposed DNN models outperform conventional LSE method and more effective and have close performance compared to MMSE Method.</a:t>
            </a:r>
            <a:endParaRPr b="1"/>
          </a:p>
          <a:p>
            <a:pPr indent="0" lvl="0" marL="0" rtl="0" algn="l">
              <a:spcBef>
                <a:spcPts val="1600"/>
              </a:spcBef>
              <a:spcAft>
                <a:spcPts val="0"/>
              </a:spcAft>
              <a:buNone/>
            </a:pPr>
            <a:r>
              <a:rPr lang="en-GB" sz="1600"/>
              <a:t>. </a:t>
            </a:r>
            <a:endParaRPr sz="1600"/>
          </a:p>
          <a:p>
            <a:pPr indent="0" lvl="0" marL="0" rtl="0" algn="l">
              <a:spcBef>
                <a:spcPts val="1600"/>
              </a:spcBef>
              <a:spcAft>
                <a:spcPts val="1600"/>
              </a:spcAft>
              <a:buNone/>
            </a:pPr>
            <a:r>
              <a:t/>
            </a:r>
            <a:endParaRPr b="1"/>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5"/>
          <p:cNvSpPr txBox="1"/>
          <p:nvPr>
            <p:ph idx="1" type="body"/>
          </p:nvPr>
        </p:nvSpPr>
        <p:spPr>
          <a:xfrm>
            <a:off x="155325" y="270700"/>
            <a:ext cx="8520600" cy="450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Previous </a:t>
            </a:r>
            <a:r>
              <a:rPr b="1" lang="en-GB"/>
              <a:t>Outcomes</a:t>
            </a:r>
            <a:endParaRPr b="1"/>
          </a:p>
          <a:p>
            <a:pPr indent="0" lvl="0" marL="0" rtl="0" algn="l">
              <a:spcBef>
                <a:spcPts val="1600"/>
              </a:spcBef>
              <a:spcAft>
                <a:spcPts val="0"/>
              </a:spcAft>
              <a:buNone/>
            </a:pPr>
            <a:r>
              <a:t/>
            </a:r>
            <a:endParaRPr b="1"/>
          </a:p>
          <a:p>
            <a:pPr indent="0" lvl="0" marL="0" rtl="0" algn="l">
              <a:spcBef>
                <a:spcPts val="1600"/>
              </a:spcBef>
              <a:spcAft>
                <a:spcPts val="1600"/>
              </a:spcAft>
              <a:buNone/>
            </a:pPr>
            <a:r>
              <a:t/>
            </a:r>
            <a:endParaRPr b="1"/>
          </a:p>
        </p:txBody>
      </p:sp>
      <p:pic>
        <p:nvPicPr>
          <p:cNvPr id="206" name="Google Shape;206;p35"/>
          <p:cNvPicPr preferRelativeResize="0"/>
          <p:nvPr/>
        </p:nvPicPr>
        <p:blipFill>
          <a:blip r:embed="rId3">
            <a:alphaModFix/>
          </a:blip>
          <a:stretch>
            <a:fillRect/>
          </a:stretch>
        </p:blipFill>
        <p:spPr>
          <a:xfrm>
            <a:off x="901100" y="1738125"/>
            <a:ext cx="3007625" cy="2122125"/>
          </a:xfrm>
          <a:prstGeom prst="rect">
            <a:avLst/>
          </a:prstGeom>
          <a:noFill/>
          <a:ln>
            <a:noFill/>
          </a:ln>
        </p:spPr>
      </p:pic>
      <p:pic>
        <p:nvPicPr>
          <p:cNvPr id="207" name="Google Shape;207;p35"/>
          <p:cNvPicPr preferRelativeResize="0"/>
          <p:nvPr/>
        </p:nvPicPr>
        <p:blipFill>
          <a:blip r:embed="rId4">
            <a:alphaModFix/>
          </a:blip>
          <a:stretch>
            <a:fillRect/>
          </a:stretch>
        </p:blipFill>
        <p:spPr>
          <a:xfrm>
            <a:off x="5084750" y="1688575"/>
            <a:ext cx="3148074" cy="22212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6"/>
          <p:cNvSpPr txBox="1"/>
          <p:nvPr>
            <p:ph idx="1" type="body"/>
          </p:nvPr>
        </p:nvSpPr>
        <p:spPr>
          <a:xfrm>
            <a:off x="311700" y="243150"/>
            <a:ext cx="8520600" cy="4462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t>Previous </a:t>
            </a:r>
            <a:r>
              <a:rPr b="1" lang="en-GB"/>
              <a:t>Outcomes</a:t>
            </a:r>
            <a:endParaRPr b="1"/>
          </a:p>
        </p:txBody>
      </p:sp>
      <p:pic>
        <p:nvPicPr>
          <p:cNvPr id="213" name="Google Shape;213;p36"/>
          <p:cNvPicPr preferRelativeResize="0"/>
          <p:nvPr/>
        </p:nvPicPr>
        <p:blipFill>
          <a:blip r:embed="rId3">
            <a:alphaModFix/>
          </a:blip>
          <a:stretch>
            <a:fillRect/>
          </a:stretch>
        </p:blipFill>
        <p:spPr>
          <a:xfrm>
            <a:off x="580174" y="1473700"/>
            <a:ext cx="3497450" cy="2365675"/>
          </a:xfrm>
          <a:prstGeom prst="rect">
            <a:avLst/>
          </a:prstGeom>
          <a:noFill/>
          <a:ln>
            <a:noFill/>
          </a:ln>
        </p:spPr>
      </p:pic>
      <p:pic>
        <p:nvPicPr>
          <p:cNvPr id="214" name="Google Shape;214;p36"/>
          <p:cNvPicPr preferRelativeResize="0"/>
          <p:nvPr/>
        </p:nvPicPr>
        <p:blipFill>
          <a:blip r:embed="rId4">
            <a:alphaModFix/>
          </a:blip>
          <a:stretch>
            <a:fillRect/>
          </a:stretch>
        </p:blipFill>
        <p:spPr>
          <a:xfrm>
            <a:off x="5063900" y="1564188"/>
            <a:ext cx="3096300" cy="2184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7"/>
          <p:cNvSpPr txBox="1"/>
          <p:nvPr>
            <p:ph idx="1" type="body"/>
          </p:nvPr>
        </p:nvSpPr>
        <p:spPr>
          <a:xfrm>
            <a:off x="187025" y="56100"/>
            <a:ext cx="8645400" cy="508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Comparison Between LS,MMSE and DNN1,DNN2 Methods QAM-16</a:t>
            </a:r>
            <a:endParaRPr b="1"/>
          </a:p>
          <a:p>
            <a:pPr indent="0" lvl="0" marL="0" rtl="0" algn="l">
              <a:spcBef>
                <a:spcPts val="1600"/>
              </a:spcBef>
              <a:spcAft>
                <a:spcPts val="0"/>
              </a:spcAft>
              <a:buNone/>
            </a:pPr>
            <a:r>
              <a:rPr b="1" lang="en-GB" sz="1600"/>
              <a:t>LS Method</a:t>
            </a:r>
            <a:endParaRPr b="1" sz="1600"/>
          </a:p>
          <a:p>
            <a:pPr indent="0" lvl="0" marL="0" rtl="0" algn="l">
              <a:spcBef>
                <a:spcPts val="1600"/>
              </a:spcBef>
              <a:spcAft>
                <a:spcPts val="0"/>
              </a:spcAft>
              <a:buNone/>
            </a:pPr>
            <a:r>
              <a:t/>
            </a:r>
            <a:endParaRPr b="1" sz="1600"/>
          </a:p>
          <a:p>
            <a:pPr indent="0" lvl="0" marL="0" rtl="0" algn="l">
              <a:spcBef>
                <a:spcPts val="1600"/>
              </a:spcBef>
              <a:spcAft>
                <a:spcPts val="0"/>
              </a:spcAft>
              <a:buNone/>
            </a:pPr>
            <a:r>
              <a:t/>
            </a:r>
            <a:endParaRPr b="1" sz="1600"/>
          </a:p>
          <a:p>
            <a:pPr indent="0" lvl="0" marL="0" rtl="0" algn="l">
              <a:spcBef>
                <a:spcPts val="1600"/>
              </a:spcBef>
              <a:spcAft>
                <a:spcPts val="0"/>
              </a:spcAft>
              <a:buNone/>
            </a:pPr>
            <a:r>
              <a:t/>
            </a:r>
            <a:endParaRPr b="1" sz="1600"/>
          </a:p>
          <a:p>
            <a:pPr indent="0" lvl="0" marL="0" rtl="0" algn="l">
              <a:spcBef>
                <a:spcPts val="1600"/>
              </a:spcBef>
              <a:spcAft>
                <a:spcPts val="0"/>
              </a:spcAft>
              <a:buNone/>
            </a:pPr>
            <a:r>
              <a:t/>
            </a:r>
            <a:endParaRPr b="1" sz="1600"/>
          </a:p>
          <a:p>
            <a:pPr indent="0" lvl="0" marL="0" rtl="0" algn="l">
              <a:spcBef>
                <a:spcPts val="1600"/>
              </a:spcBef>
              <a:spcAft>
                <a:spcPts val="0"/>
              </a:spcAft>
              <a:buNone/>
            </a:pPr>
            <a:r>
              <a:rPr b="1" lang="en-GB" sz="1600"/>
              <a:t>MMSE Method</a:t>
            </a:r>
            <a:endParaRPr b="1" sz="1600"/>
          </a:p>
          <a:p>
            <a:pPr indent="0" lvl="0" marL="0" rtl="0" algn="l">
              <a:spcBef>
                <a:spcPts val="1600"/>
              </a:spcBef>
              <a:spcAft>
                <a:spcPts val="0"/>
              </a:spcAft>
              <a:buNone/>
            </a:pPr>
            <a:r>
              <a:rPr b="1" lang="en-GB" sz="1600"/>
              <a:t> </a:t>
            </a:r>
            <a:endParaRPr b="1" sz="1600"/>
          </a:p>
          <a:p>
            <a:pPr indent="0" lvl="0" marL="0" rtl="0" algn="l">
              <a:spcBef>
                <a:spcPts val="1600"/>
              </a:spcBef>
              <a:spcAft>
                <a:spcPts val="0"/>
              </a:spcAft>
              <a:buNone/>
            </a:pPr>
            <a:r>
              <a:t/>
            </a:r>
            <a:endParaRPr b="1" sz="1600"/>
          </a:p>
          <a:p>
            <a:pPr indent="0" lvl="0" marL="0" rtl="0" algn="l">
              <a:spcBef>
                <a:spcPts val="1600"/>
              </a:spcBef>
              <a:spcAft>
                <a:spcPts val="0"/>
              </a:spcAft>
              <a:buNone/>
            </a:pPr>
            <a:r>
              <a:t/>
            </a:r>
            <a:endParaRPr b="1" sz="1600"/>
          </a:p>
          <a:p>
            <a:pPr indent="0" lvl="0" marL="0" rtl="0" algn="l">
              <a:spcBef>
                <a:spcPts val="1600"/>
              </a:spcBef>
              <a:spcAft>
                <a:spcPts val="0"/>
              </a:spcAft>
              <a:buNone/>
            </a:pPr>
            <a:r>
              <a:t/>
            </a:r>
            <a:endParaRPr b="1"/>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1600"/>
              </a:spcAft>
              <a:buNone/>
            </a:pPr>
            <a:r>
              <a:t/>
            </a:r>
            <a:endParaRPr/>
          </a:p>
        </p:txBody>
      </p:sp>
      <p:pic>
        <p:nvPicPr>
          <p:cNvPr id="220" name="Google Shape;220;p37"/>
          <p:cNvPicPr preferRelativeResize="0"/>
          <p:nvPr/>
        </p:nvPicPr>
        <p:blipFill>
          <a:blip r:embed="rId3">
            <a:alphaModFix/>
          </a:blip>
          <a:stretch>
            <a:fillRect/>
          </a:stretch>
        </p:blipFill>
        <p:spPr>
          <a:xfrm>
            <a:off x="254488" y="1054938"/>
            <a:ext cx="8410575" cy="1743075"/>
          </a:xfrm>
          <a:prstGeom prst="rect">
            <a:avLst/>
          </a:prstGeom>
          <a:noFill/>
          <a:ln>
            <a:noFill/>
          </a:ln>
        </p:spPr>
      </p:pic>
      <p:pic>
        <p:nvPicPr>
          <p:cNvPr id="221" name="Google Shape;221;p37"/>
          <p:cNvPicPr preferRelativeResize="0"/>
          <p:nvPr/>
        </p:nvPicPr>
        <p:blipFill>
          <a:blip r:embed="rId4">
            <a:alphaModFix/>
          </a:blip>
          <a:stretch>
            <a:fillRect/>
          </a:stretch>
        </p:blipFill>
        <p:spPr>
          <a:xfrm>
            <a:off x="304438" y="3400413"/>
            <a:ext cx="8410575" cy="1743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8"/>
          <p:cNvSpPr txBox="1"/>
          <p:nvPr>
            <p:ph idx="1" type="body"/>
          </p:nvPr>
        </p:nvSpPr>
        <p:spPr>
          <a:xfrm>
            <a:off x="201675" y="37425"/>
            <a:ext cx="8897700" cy="504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Comparison Between LS,MMSE and DNN1,DNN2 Methods QAM-16</a:t>
            </a:r>
            <a:endParaRPr b="1"/>
          </a:p>
          <a:p>
            <a:pPr indent="0" lvl="0" marL="0" rtl="0" algn="l">
              <a:spcBef>
                <a:spcPts val="1600"/>
              </a:spcBef>
              <a:spcAft>
                <a:spcPts val="0"/>
              </a:spcAft>
              <a:buNone/>
            </a:pPr>
            <a:r>
              <a:rPr lang="en-GB"/>
              <a:t>DNN1</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GB"/>
              <a:t>DNN2</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27" name="Google Shape;227;p38"/>
          <p:cNvPicPr preferRelativeResize="0"/>
          <p:nvPr/>
        </p:nvPicPr>
        <p:blipFill>
          <a:blip r:embed="rId3">
            <a:alphaModFix/>
          </a:blip>
          <a:stretch>
            <a:fillRect/>
          </a:stretch>
        </p:blipFill>
        <p:spPr>
          <a:xfrm>
            <a:off x="311688" y="895963"/>
            <a:ext cx="8410575" cy="1743075"/>
          </a:xfrm>
          <a:prstGeom prst="rect">
            <a:avLst/>
          </a:prstGeom>
          <a:noFill/>
          <a:ln>
            <a:noFill/>
          </a:ln>
        </p:spPr>
      </p:pic>
      <p:pic>
        <p:nvPicPr>
          <p:cNvPr id="228" name="Google Shape;228;p38"/>
          <p:cNvPicPr preferRelativeResize="0"/>
          <p:nvPr/>
        </p:nvPicPr>
        <p:blipFill>
          <a:blip r:embed="rId4">
            <a:alphaModFix/>
          </a:blip>
          <a:stretch>
            <a:fillRect/>
          </a:stretch>
        </p:blipFill>
        <p:spPr>
          <a:xfrm>
            <a:off x="311688" y="3101138"/>
            <a:ext cx="8410575" cy="17430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9"/>
          <p:cNvSpPr txBox="1"/>
          <p:nvPr>
            <p:ph idx="1" type="body"/>
          </p:nvPr>
        </p:nvSpPr>
        <p:spPr>
          <a:xfrm>
            <a:off x="311700" y="74825"/>
            <a:ext cx="8520600" cy="492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Comparison Between LS,MMSE and DNN1,DNN2 Methods QAM-32</a:t>
            </a:r>
            <a:endParaRPr b="1"/>
          </a:p>
          <a:p>
            <a:pPr indent="0" lvl="0" marL="0" rtl="0" algn="l">
              <a:spcBef>
                <a:spcPts val="1600"/>
              </a:spcBef>
              <a:spcAft>
                <a:spcPts val="0"/>
              </a:spcAft>
              <a:buNone/>
            </a:pPr>
            <a:r>
              <a:rPr lang="en-GB"/>
              <a:t>LSE Method</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GB"/>
              <a:t>MMSE Method</a:t>
            </a:r>
            <a:endParaRPr/>
          </a:p>
          <a:p>
            <a:pPr indent="0" lvl="0" marL="0" rtl="0" algn="l">
              <a:spcBef>
                <a:spcPts val="1600"/>
              </a:spcBef>
              <a:spcAft>
                <a:spcPts val="1600"/>
              </a:spcAft>
              <a:buNone/>
            </a:pPr>
            <a:r>
              <a:t/>
            </a:r>
            <a:endParaRPr/>
          </a:p>
        </p:txBody>
      </p:sp>
      <p:pic>
        <p:nvPicPr>
          <p:cNvPr id="234" name="Google Shape;234;p39"/>
          <p:cNvPicPr preferRelativeResize="0"/>
          <p:nvPr/>
        </p:nvPicPr>
        <p:blipFill>
          <a:blip r:embed="rId3">
            <a:alphaModFix/>
          </a:blip>
          <a:stretch>
            <a:fillRect/>
          </a:stretch>
        </p:blipFill>
        <p:spPr>
          <a:xfrm>
            <a:off x="366713" y="961413"/>
            <a:ext cx="8410575" cy="1743075"/>
          </a:xfrm>
          <a:prstGeom prst="rect">
            <a:avLst/>
          </a:prstGeom>
          <a:noFill/>
          <a:ln>
            <a:noFill/>
          </a:ln>
        </p:spPr>
      </p:pic>
      <p:pic>
        <p:nvPicPr>
          <p:cNvPr id="235" name="Google Shape;235;p39"/>
          <p:cNvPicPr preferRelativeResize="0"/>
          <p:nvPr/>
        </p:nvPicPr>
        <p:blipFill>
          <a:blip r:embed="rId4">
            <a:alphaModFix/>
          </a:blip>
          <a:stretch>
            <a:fillRect/>
          </a:stretch>
        </p:blipFill>
        <p:spPr>
          <a:xfrm>
            <a:off x="311688" y="3121688"/>
            <a:ext cx="8410575" cy="17430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0"/>
          <p:cNvSpPr txBox="1"/>
          <p:nvPr>
            <p:ph idx="1" type="body"/>
          </p:nvPr>
        </p:nvSpPr>
        <p:spPr>
          <a:xfrm>
            <a:off x="311700" y="74825"/>
            <a:ext cx="8520600" cy="492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Comparison Between LS,MMSE and DNN1,DNN2 Methods QAM-32</a:t>
            </a:r>
            <a:endParaRPr b="1"/>
          </a:p>
          <a:p>
            <a:pPr indent="0" lvl="0" marL="0" rtl="0" algn="l">
              <a:spcBef>
                <a:spcPts val="1600"/>
              </a:spcBef>
              <a:spcAft>
                <a:spcPts val="0"/>
              </a:spcAft>
              <a:buNone/>
            </a:pPr>
            <a:r>
              <a:rPr lang="en-GB"/>
              <a:t>DNN1</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GB"/>
              <a:t>DNN2</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41" name="Google Shape;241;p40"/>
          <p:cNvPicPr preferRelativeResize="0"/>
          <p:nvPr/>
        </p:nvPicPr>
        <p:blipFill>
          <a:blip r:embed="rId3">
            <a:alphaModFix/>
          </a:blip>
          <a:stretch>
            <a:fillRect/>
          </a:stretch>
        </p:blipFill>
        <p:spPr>
          <a:xfrm>
            <a:off x="311688" y="886613"/>
            <a:ext cx="8410575" cy="1743075"/>
          </a:xfrm>
          <a:prstGeom prst="rect">
            <a:avLst/>
          </a:prstGeom>
          <a:noFill/>
          <a:ln>
            <a:noFill/>
          </a:ln>
        </p:spPr>
      </p:pic>
      <p:pic>
        <p:nvPicPr>
          <p:cNvPr id="242" name="Google Shape;242;p40"/>
          <p:cNvPicPr preferRelativeResize="0"/>
          <p:nvPr/>
        </p:nvPicPr>
        <p:blipFill>
          <a:blip r:embed="rId4">
            <a:alphaModFix/>
          </a:blip>
          <a:stretch>
            <a:fillRect/>
          </a:stretch>
        </p:blipFill>
        <p:spPr>
          <a:xfrm>
            <a:off x="366700" y="3065588"/>
            <a:ext cx="8410575" cy="17430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1"/>
          <p:cNvSpPr txBox="1"/>
          <p:nvPr>
            <p:ph idx="1" type="body"/>
          </p:nvPr>
        </p:nvSpPr>
        <p:spPr>
          <a:xfrm>
            <a:off x="311700" y="74825"/>
            <a:ext cx="8520600" cy="492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Comparison Between LS,MMSE and DNN1,DNN2 Methods QAM-64</a:t>
            </a:r>
            <a:endParaRPr b="1"/>
          </a:p>
          <a:p>
            <a:pPr indent="0" lvl="0" marL="0" rtl="0" algn="l">
              <a:spcBef>
                <a:spcPts val="1600"/>
              </a:spcBef>
              <a:spcAft>
                <a:spcPts val="0"/>
              </a:spcAft>
              <a:buNone/>
            </a:pPr>
            <a:r>
              <a:rPr lang="en-GB"/>
              <a:t>LSE Method</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GB"/>
              <a:t>MMSE Method</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48" name="Google Shape;248;p41"/>
          <p:cNvPicPr preferRelativeResize="0"/>
          <p:nvPr/>
        </p:nvPicPr>
        <p:blipFill>
          <a:blip r:embed="rId3">
            <a:alphaModFix/>
          </a:blip>
          <a:stretch>
            <a:fillRect/>
          </a:stretch>
        </p:blipFill>
        <p:spPr>
          <a:xfrm>
            <a:off x="311688" y="905313"/>
            <a:ext cx="8410575" cy="1743075"/>
          </a:xfrm>
          <a:prstGeom prst="rect">
            <a:avLst/>
          </a:prstGeom>
          <a:noFill/>
          <a:ln>
            <a:noFill/>
          </a:ln>
        </p:spPr>
      </p:pic>
      <p:pic>
        <p:nvPicPr>
          <p:cNvPr id="249" name="Google Shape;249;p41"/>
          <p:cNvPicPr preferRelativeResize="0"/>
          <p:nvPr/>
        </p:nvPicPr>
        <p:blipFill>
          <a:blip r:embed="rId4">
            <a:alphaModFix/>
          </a:blip>
          <a:stretch>
            <a:fillRect/>
          </a:stretch>
        </p:blipFill>
        <p:spPr>
          <a:xfrm>
            <a:off x="311688" y="3084288"/>
            <a:ext cx="8410575" cy="1743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Block diagram of UWA-OFDM system model.</a:t>
            </a:r>
            <a:endParaRPr/>
          </a:p>
        </p:txBody>
      </p:sp>
      <p:sp>
        <p:nvSpPr>
          <p:cNvPr id="68" name="Google Shape;68;p15"/>
          <p:cNvSpPr txBox="1"/>
          <p:nvPr>
            <p:ph idx="1" type="body"/>
          </p:nvPr>
        </p:nvSpPr>
        <p:spPr>
          <a:xfrm>
            <a:off x="311700" y="1152475"/>
            <a:ext cx="8520600" cy="373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9" name="Google Shape;69;p15"/>
          <p:cNvPicPr preferRelativeResize="0"/>
          <p:nvPr/>
        </p:nvPicPr>
        <p:blipFill>
          <a:blip r:embed="rId3">
            <a:alphaModFix/>
          </a:blip>
          <a:stretch>
            <a:fillRect/>
          </a:stretch>
        </p:blipFill>
        <p:spPr>
          <a:xfrm>
            <a:off x="914375" y="1608525"/>
            <a:ext cx="7562000" cy="30206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2"/>
          <p:cNvSpPr txBox="1"/>
          <p:nvPr>
            <p:ph idx="1" type="body"/>
          </p:nvPr>
        </p:nvSpPr>
        <p:spPr>
          <a:xfrm>
            <a:off x="311700" y="74825"/>
            <a:ext cx="8520600" cy="492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Comparison Between LS,MMSE and DNN1,DNN2 Methods QAM-64</a:t>
            </a:r>
            <a:endParaRPr b="1"/>
          </a:p>
          <a:p>
            <a:pPr indent="0" lvl="0" marL="0" rtl="0" algn="l">
              <a:spcBef>
                <a:spcPts val="1600"/>
              </a:spcBef>
              <a:spcAft>
                <a:spcPts val="0"/>
              </a:spcAft>
              <a:buNone/>
            </a:pPr>
            <a:r>
              <a:rPr lang="en-GB"/>
              <a:t>DNN1</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GB"/>
              <a:t>DNN2</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55" name="Google Shape;255;p42"/>
          <p:cNvPicPr preferRelativeResize="0"/>
          <p:nvPr/>
        </p:nvPicPr>
        <p:blipFill>
          <a:blip r:embed="rId3">
            <a:alphaModFix/>
          </a:blip>
          <a:stretch>
            <a:fillRect/>
          </a:stretch>
        </p:blipFill>
        <p:spPr>
          <a:xfrm>
            <a:off x="366700" y="952038"/>
            <a:ext cx="8410575" cy="1743075"/>
          </a:xfrm>
          <a:prstGeom prst="rect">
            <a:avLst/>
          </a:prstGeom>
          <a:noFill/>
          <a:ln>
            <a:noFill/>
          </a:ln>
        </p:spPr>
      </p:pic>
      <p:pic>
        <p:nvPicPr>
          <p:cNvPr id="256" name="Google Shape;256;p42"/>
          <p:cNvPicPr preferRelativeResize="0"/>
          <p:nvPr/>
        </p:nvPicPr>
        <p:blipFill>
          <a:blip r:embed="rId4">
            <a:alphaModFix/>
          </a:blip>
          <a:stretch>
            <a:fillRect/>
          </a:stretch>
        </p:blipFill>
        <p:spPr>
          <a:xfrm>
            <a:off x="366700" y="3037513"/>
            <a:ext cx="8410575" cy="17430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3"/>
          <p:cNvSpPr txBox="1"/>
          <p:nvPr>
            <p:ph idx="1" type="body"/>
          </p:nvPr>
        </p:nvSpPr>
        <p:spPr>
          <a:xfrm>
            <a:off x="158975" y="121575"/>
            <a:ext cx="8818800" cy="49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Outcomes</a:t>
            </a:r>
            <a:endParaRPr b="1"/>
          </a:p>
          <a:p>
            <a:pPr indent="0" lvl="0" marL="0" rtl="0" algn="l">
              <a:spcBef>
                <a:spcPts val="1600"/>
              </a:spcBef>
              <a:spcAft>
                <a:spcPts val="0"/>
              </a:spcAft>
              <a:buNone/>
            </a:pPr>
            <a:r>
              <a:rPr lang="en-GB"/>
              <a:t>Comparsion of BER - QAM 16</a:t>
            </a:r>
            <a:endParaRPr/>
          </a:p>
          <a:p>
            <a:pPr indent="0" lvl="0" marL="0" rtl="0" algn="l">
              <a:spcBef>
                <a:spcPts val="1600"/>
              </a:spcBef>
              <a:spcAft>
                <a:spcPts val="1600"/>
              </a:spcAft>
              <a:buNone/>
            </a:pPr>
            <a:r>
              <a:t/>
            </a:r>
            <a:endParaRPr/>
          </a:p>
        </p:txBody>
      </p:sp>
      <p:pic>
        <p:nvPicPr>
          <p:cNvPr id="262" name="Google Shape;262;p43"/>
          <p:cNvPicPr preferRelativeResize="0"/>
          <p:nvPr/>
        </p:nvPicPr>
        <p:blipFill>
          <a:blip r:embed="rId3">
            <a:alphaModFix/>
          </a:blip>
          <a:stretch>
            <a:fillRect/>
          </a:stretch>
        </p:blipFill>
        <p:spPr>
          <a:xfrm>
            <a:off x="952500" y="1587025"/>
            <a:ext cx="4138600" cy="27009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4"/>
          <p:cNvSpPr txBox="1"/>
          <p:nvPr>
            <p:ph idx="1" type="body"/>
          </p:nvPr>
        </p:nvSpPr>
        <p:spPr>
          <a:xfrm>
            <a:off x="158975" y="121575"/>
            <a:ext cx="8818800" cy="49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Outcomes</a:t>
            </a:r>
            <a:endParaRPr b="1"/>
          </a:p>
          <a:p>
            <a:pPr indent="0" lvl="0" marL="0" rtl="0" algn="l">
              <a:spcBef>
                <a:spcPts val="1600"/>
              </a:spcBef>
              <a:spcAft>
                <a:spcPts val="0"/>
              </a:spcAft>
              <a:buNone/>
            </a:pPr>
            <a:r>
              <a:rPr lang="en-GB"/>
              <a:t>Comparsion of BER - QAM 32</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68" name="Google Shape;268;p44"/>
          <p:cNvPicPr preferRelativeResize="0"/>
          <p:nvPr/>
        </p:nvPicPr>
        <p:blipFill>
          <a:blip r:embed="rId3">
            <a:alphaModFix/>
          </a:blip>
          <a:stretch>
            <a:fillRect/>
          </a:stretch>
        </p:blipFill>
        <p:spPr>
          <a:xfrm>
            <a:off x="891900" y="1390650"/>
            <a:ext cx="4135725" cy="26991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5"/>
          <p:cNvSpPr txBox="1"/>
          <p:nvPr>
            <p:ph idx="1" type="body"/>
          </p:nvPr>
        </p:nvSpPr>
        <p:spPr>
          <a:xfrm>
            <a:off x="158975" y="121575"/>
            <a:ext cx="8818800" cy="49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Outcomes</a:t>
            </a:r>
            <a:endParaRPr b="1"/>
          </a:p>
          <a:p>
            <a:pPr indent="0" lvl="0" marL="0" rtl="0" algn="l">
              <a:spcBef>
                <a:spcPts val="1600"/>
              </a:spcBef>
              <a:spcAft>
                <a:spcPts val="0"/>
              </a:spcAft>
              <a:buNone/>
            </a:pPr>
            <a:r>
              <a:rPr lang="en-GB"/>
              <a:t>Comparsion of BER - QAM 64</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74" name="Google Shape;274;p45"/>
          <p:cNvPicPr preferRelativeResize="0"/>
          <p:nvPr/>
        </p:nvPicPr>
        <p:blipFill>
          <a:blip r:embed="rId3">
            <a:alphaModFix/>
          </a:blip>
          <a:stretch>
            <a:fillRect/>
          </a:stretch>
        </p:blipFill>
        <p:spPr>
          <a:xfrm>
            <a:off x="1301625" y="1307200"/>
            <a:ext cx="3991850" cy="2605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6"/>
          <p:cNvSpPr txBox="1"/>
          <p:nvPr>
            <p:ph type="title"/>
          </p:nvPr>
        </p:nvSpPr>
        <p:spPr>
          <a:xfrm>
            <a:off x="311700" y="149625"/>
            <a:ext cx="8520600" cy="403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900"/>
              <a:t>References</a:t>
            </a:r>
            <a:endParaRPr b="1" sz="1900"/>
          </a:p>
          <a:p>
            <a:pPr indent="0" lvl="0" marL="0" rtl="0" algn="l">
              <a:spcBef>
                <a:spcPts val="0"/>
              </a:spcBef>
              <a:spcAft>
                <a:spcPts val="0"/>
              </a:spcAft>
              <a:buNone/>
            </a:pPr>
            <a:r>
              <a:t/>
            </a:r>
            <a:endParaRPr b="1" sz="1900"/>
          </a:p>
          <a:p>
            <a:pPr indent="-317500" lvl="0" marL="457200" rtl="0" algn="l">
              <a:spcBef>
                <a:spcPts val="0"/>
              </a:spcBef>
              <a:spcAft>
                <a:spcPts val="0"/>
              </a:spcAft>
              <a:buSzPts val="1400"/>
              <a:buAutoNum type="arabicPeriod"/>
            </a:pPr>
            <a:r>
              <a:rPr lang="en-GB" sz="1400"/>
              <a:t>J. Preisig, ‘‘Acoustic propagation considerations for underwater acoustic communications network development,’’ ACM SIGMOBILE Mobile Comput. Commun. Rev., vol. 11, no. 4, pp. 2–10, Oct. 2007.</a:t>
            </a:r>
            <a:endParaRPr sz="1400"/>
          </a:p>
          <a:p>
            <a:pPr indent="-317500" lvl="0" marL="457200" rtl="0" algn="l">
              <a:spcBef>
                <a:spcPts val="0"/>
              </a:spcBef>
              <a:spcAft>
                <a:spcPts val="0"/>
              </a:spcAft>
              <a:buSzPts val="1400"/>
              <a:buAutoNum type="arabicPeriod"/>
            </a:pPr>
            <a:r>
              <a:rPr lang="en-GB" sz="1400"/>
              <a:t>M. Stojanovic and J. Preisig, ‘‘Underwater acoustic communication channels: Propagation models and statistical characterization,’’ IEEE Commun. Mag., vol. 47, no. 1, pp. 84–89, Jan. 2009. </a:t>
            </a:r>
            <a:endParaRPr sz="1400"/>
          </a:p>
          <a:p>
            <a:pPr indent="-317500" lvl="0" marL="457200" rtl="0" algn="l">
              <a:spcBef>
                <a:spcPts val="0"/>
              </a:spcBef>
              <a:spcAft>
                <a:spcPts val="0"/>
              </a:spcAft>
              <a:buSzPts val="1400"/>
              <a:buAutoNum type="arabicPeriod"/>
            </a:pPr>
            <a:r>
              <a:rPr lang="en-GB" sz="1400"/>
              <a:t>R. Diamant and L. Lampe, ‘‘Low probability of detection for underwater acoustic communication: A review,’’ IEEE Access, vol. 6, pp. 19099–19112, 2018.</a:t>
            </a:r>
            <a:endParaRPr sz="1400"/>
          </a:p>
          <a:p>
            <a:pPr indent="-317500" lvl="0" marL="457200" rtl="0" algn="l">
              <a:spcBef>
                <a:spcPts val="0"/>
              </a:spcBef>
              <a:spcAft>
                <a:spcPts val="0"/>
              </a:spcAft>
              <a:buSzPts val="1400"/>
              <a:buAutoNum type="arabicPeriod"/>
            </a:pPr>
            <a:r>
              <a:rPr lang="en-GB" sz="1400"/>
              <a:t>G. Qiao, Z. Babar, L. Ma, S. Liu, and J. Wu, ‘‘MIMO-OFDM underwater acoustic communication systems—A review,’’ Phys. Commun., vol. 23, pp. 56–64, Jun. 2017.</a:t>
            </a:r>
            <a:endParaRPr sz="1400"/>
          </a:p>
          <a:p>
            <a:pPr indent="-317500" lvl="0" marL="457200" rtl="0" algn="l">
              <a:spcBef>
                <a:spcPts val="0"/>
              </a:spcBef>
              <a:spcAft>
                <a:spcPts val="0"/>
              </a:spcAft>
              <a:buSzPts val="1400"/>
              <a:buAutoNum type="arabicPeriod"/>
            </a:pPr>
            <a:r>
              <a:rPr lang="en-GB" sz="1400"/>
              <a:t>T. Lufen and X. Xu, Digital Underwater Acoustic Communications, 1st ed. New York, NY, USA: Academic, 2017.</a:t>
            </a:r>
            <a:endParaRPr sz="1400"/>
          </a:p>
          <a:p>
            <a:pPr indent="0" lvl="0" marL="457200" rtl="0" algn="l">
              <a:spcBef>
                <a:spcPts val="0"/>
              </a:spcBef>
              <a:spcAft>
                <a:spcPts val="0"/>
              </a:spcAft>
              <a:buNone/>
            </a:pPr>
            <a:r>
              <a:t/>
            </a:r>
            <a:endParaRPr sz="1400"/>
          </a:p>
          <a:p>
            <a:pPr indent="0" lvl="0" marL="0" rtl="0" algn="l">
              <a:spcBef>
                <a:spcPts val="0"/>
              </a:spcBef>
              <a:spcAft>
                <a:spcPts val="0"/>
              </a:spcAft>
              <a:buNone/>
            </a:pPr>
            <a:r>
              <a:t/>
            </a:r>
            <a:endParaRPr sz="1900"/>
          </a:p>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84175"/>
            <a:ext cx="8520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300"/>
              <a:t>Bellhop Ray Model</a:t>
            </a:r>
            <a:endParaRPr sz="2300"/>
          </a:p>
        </p:txBody>
      </p:sp>
      <p:sp>
        <p:nvSpPr>
          <p:cNvPr id="75" name="Google Shape;75;p16"/>
          <p:cNvSpPr txBox="1"/>
          <p:nvPr>
            <p:ph idx="1" type="body"/>
          </p:nvPr>
        </p:nvSpPr>
        <p:spPr>
          <a:xfrm>
            <a:off x="311700" y="701375"/>
            <a:ext cx="8520600" cy="3867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6" name="Google Shape;76;p16"/>
          <p:cNvPicPr preferRelativeResize="0"/>
          <p:nvPr/>
        </p:nvPicPr>
        <p:blipFill>
          <a:blip r:embed="rId3">
            <a:alphaModFix/>
          </a:blip>
          <a:stretch>
            <a:fillRect/>
          </a:stretch>
        </p:blipFill>
        <p:spPr>
          <a:xfrm>
            <a:off x="1206375" y="576250"/>
            <a:ext cx="6499524" cy="4567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idx="1" type="body"/>
          </p:nvPr>
        </p:nvSpPr>
        <p:spPr>
          <a:xfrm>
            <a:off x="311700" y="252500"/>
            <a:ext cx="8520600" cy="471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BELLHOP ray model of a shallow UWA multipath channel</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330200" lvl="0" marL="457200" rtl="0" algn="l">
              <a:spcBef>
                <a:spcPts val="1600"/>
              </a:spcBef>
              <a:spcAft>
                <a:spcPts val="0"/>
              </a:spcAft>
              <a:buSzPts val="1600"/>
              <a:buChar char="●"/>
            </a:pPr>
            <a:r>
              <a:rPr lang="en-GB" sz="1600"/>
              <a:t>Environmental factors including the variation of sound speed at depths, shapes of sea surface and bottom, boundary reflection and scattering, and geometry of the transmitter and receiver are considered in this model.</a:t>
            </a:r>
            <a:endParaRPr sz="1600"/>
          </a:p>
        </p:txBody>
      </p:sp>
      <p:pic>
        <p:nvPicPr>
          <p:cNvPr id="82" name="Google Shape;82;p17"/>
          <p:cNvPicPr preferRelativeResize="0"/>
          <p:nvPr/>
        </p:nvPicPr>
        <p:blipFill>
          <a:blip r:embed="rId3">
            <a:alphaModFix/>
          </a:blip>
          <a:stretch>
            <a:fillRect/>
          </a:stretch>
        </p:blipFill>
        <p:spPr>
          <a:xfrm>
            <a:off x="1159600" y="813025"/>
            <a:ext cx="5173475" cy="3002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idx="1" type="body"/>
          </p:nvPr>
        </p:nvSpPr>
        <p:spPr>
          <a:xfrm>
            <a:off x="311700" y="149625"/>
            <a:ext cx="8520600" cy="49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Simulations after using Bellhop Ray Model</a:t>
            </a:r>
            <a:endParaRPr b="1"/>
          </a:p>
          <a:p>
            <a:pPr indent="0" lvl="0" marL="0" rtl="0" algn="l">
              <a:spcBef>
                <a:spcPts val="1600"/>
              </a:spcBef>
              <a:spcAft>
                <a:spcPts val="0"/>
              </a:spcAft>
              <a:buNone/>
            </a:pPr>
            <a:r>
              <a:rPr lang="en-GB"/>
              <a:t>                    Assumed Underwater Environment Model</a:t>
            </a:r>
            <a:endParaRPr/>
          </a:p>
          <a:p>
            <a:pPr indent="0" lvl="0" marL="0" rtl="0" algn="l">
              <a:spcBef>
                <a:spcPts val="1600"/>
              </a:spcBef>
              <a:spcAft>
                <a:spcPts val="0"/>
              </a:spcAft>
              <a:buNone/>
            </a:pPr>
            <a:r>
              <a:t/>
            </a:r>
            <a:endParaRPr b="1"/>
          </a:p>
          <a:p>
            <a:pPr indent="0" lvl="0" marL="0" rtl="0" algn="l">
              <a:spcBef>
                <a:spcPts val="1600"/>
              </a:spcBef>
              <a:spcAft>
                <a:spcPts val="1600"/>
              </a:spcAft>
              <a:buNone/>
            </a:pPr>
            <a:r>
              <a:t/>
            </a:r>
            <a:endParaRPr b="1"/>
          </a:p>
        </p:txBody>
      </p:sp>
      <p:pic>
        <p:nvPicPr>
          <p:cNvPr id="88" name="Google Shape;88;p18"/>
          <p:cNvPicPr preferRelativeResize="0"/>
          <p:nvPr/>
        </p:nvPicPr>
        <p:blipFill>
          <a:blip r:embed="rId3">
            <a:alphaModFix/>
          </a:blip>
          <a:stretch>
            <a:fillRect/>
          </a:stretch>
        </p:blipFill>
        <p:spPr>
          <a:xfrm>
            <a:off x="664150" y="1348049"/>
            <a:ext cx="7283974" cy="3215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idx="1" type="body"/>
          </p:nvPr>
        </p:nvSpPr>
        <p:spPr>
          <a:xfrm>
            <a:off x="311700" y="140275"/>
            <a:ext cx="8520600" cy="485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rPr lang="en-GB"/>
              <a:t>          Sound Diagram</a:t>
            </a:r>
            <a:endParaRPr/>
          </a:p>
        </p:txBody>
      </p:sp>
      <p:pic>
        <p:nvPicPr>
          <p:cNvPr id="94" name="Google Shape;94;p19"/>
          <p:cNvPicPr preferRelativeResize="0"/>
          <p:nvPr/>
        </p:nvPicPr>
        <p:blipFill>
          <a:blip r:embed="rId3">
            <a:alphaModFix/>
          </a:blip>
          <a:stretch>
            <a:fillRect/>
          </a:stretch>
        </p:blipFill>
        <p:spPr>
          <a:xfrm>
            <a:off x="1010175" y="1215001"/>
            <a:ext cx="4697300" cy="3133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0"/>
          <p:cNvSpPr txBox="1"/>
          <p:nvPr>
            <p:ph idx="1" type="body"/>
          </p:nvPr>
        </p:nvSpPr>
        <p:spPr>
          <a:xfrm>
            <a:off x="311700" y="196400"/>
            <a:ext cx="8520600" cy="4372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 Computed Ray Diagram</a:t>
            </a:r>
            <a:endParaRPr/>
          </a:p>
        </p:txBody>
      </p:sp>
      <p:pic>
        <p:nvPicPr>
          <p:cNvPr id="100" name="Google Shape;100;p20"/>
          <p:cNvPicPr preferRelativeResize="0"/>
          <p:nvPr/>
        </p:nvPicPr>
        <p:blipFill>
          <a:blip r:embed="rId3">
            <a:alphaModFix/>
          </a:blip>
          <a:stretch>
            <a:fillRect/>
          </a:stretch>
        </p:blipFill>
        <p:spPr>
          <a:xfrm>
            <a:off x="522663" y="896224"/>
            <a:ext cx="8098674" cy="3614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idx="1" type="body"/>
          </p:nvPr>
        </p:nvSpPr>
        <p:spPr>
          <a:xfrm>
            <a:off x="311700" y="158975"/>
            <a:ext cx="8520600" cy="441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rPr lang="en-GB"/>
              <a:t>Eigen Rays Diagram</a:t>
            </a:r>
            <a:endParaRPr/>
          </a:p>
        </p:txBody>
      </p:sp>
      <p:pic>
        <p:nvPicPr>
          <p:cNvPr id="106" name="Google Shape;106;p21"/>
          <p:cNvPicPr preferRelativeResize="0"/>
          <p:nvPr/>
        </p:nvPicPr>
        <p:blipFill>
          <a:blip r:embed="rId3">
            <a:alphaModFix/>
          </a:blip>
          <a:stretch>
            <a:fillRect/>
          </a:stretch>
        </p:blipFill>
        <p:spPr>
          <a:xfrm>
            <a:off x="801025" y="1225100"/>
            <a:ext cx="7213525" cy="3177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